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372" r:id="rId4"/>
    <p:sldId id="399" r:id="rId5"/>
    <p:sldId id="400" r:id="rId6"/>
    <p:sldId id="336" r:id="rId7"/>
    <p:sldId id="261" r:id="rId8"/>
    <p:sldId id="262" r:id="rId9"/>
    <p:sldId id="264" r:id="rId10"/>
    <p:sldId id="304" r:id="rId11"/>
    <p:sldId id="265" r:id="rId12"/>
    <p:sldId id="282" r:id="rId13"/>
    <p:sldId id="403" r:id="rId14"/>
    <p:sldId id="423" r:id="rId15"/>
    <p:sldId id="424" r:id="rId16"/>
    <p:sldId id="370" r:id="rId17"/>
    <p:sldId id="405" r:id="rId18"/>
    <p:sldId id="407" r:id="rId19"/>
    <p:sldId id="422" r:id="rId20"/>
    <p:sldId id="420" r:id="rId21"/>
    <p:sldId id="366" r:id="rId22"/>
    <p:sldId id="418" r:id="rId23"/>
    <p:sldId id="419" r:id="rId24"/>
    <p:sldId id="302" r:id="rId25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pitchFamily="34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ลักษณะชุดรูปแบบ 1 - เน้น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ลักษณะสีอ่อน 3 - เน้น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ลักษณะสีเข้ม 1 - เน้น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ลักษณะสีปานกลาง 4 - เน้น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>
        <p:scale>
          <a:sx n="62" d="100"/>
          <a:sy n="62" d="100"/>
        </p:scale>
        <p:origin x="-726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6D85F24-3DA8-4991-8E01-BE4170F01292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6C871EB8-228D-46DF-B391-23B404629103}">
      <dgm:prSet phldrT="[ข้อความ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th-TH" sz="2800" b="1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rPr>
            <a:t>การเงิน บัญชี </a:t>
          </a:r>
          <a:endParaRPr lang="th-TH" sz="2800" b="1" dirty="0">
            <a:solidFill>
              <a:schemeClr val="tx1"/>
            </a:solidFill>
            <a:latin typeface="Cordia New" pitchFamily="34" charset="-34"/>
            <a:cs typeface="Cordia New" pitchFamily="34" charset="-34"/>
          </a:endParaRPr>
        </a:p>
      </dgm:t>
    </dgm:pt>
    <dgm:pt modelId="{7BFB3E14-62BF-4CC1-9087-15B2C5AD0214}" type="parTrans" cxnId="{18BF3B3C-AF62-47BA-9B9A-5BE4210E0FD4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4353D296-DC79-41BB-8B3D-862222F8E66E}" type="sibTrans" cxnId="{18BF3B3C-AF62-47BA-9B9A-5BE4210E0FD4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614F9944-E60E-48FA-91AB-B86984DA5F5E}">
      <dgm:prSet phldrT="[ข้อความ]" custT="1"/>
      <dgm:spPr>
        <a:solidFill>
          <a:srgbClr val="00B0F0"/>
        </a:solidFill>
      </dgm:spPr>
      <dgm:t>
        <a:bodyPr/>
        <a:lstStyle/>
        <a:p>
          <a:r>
            <a:rPr lang="th-TH" sz="3200" b="1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rPr>
            <a:t>บุคลากร</a:t>
          </a:r>
          <a:endParaRPr lang="th-TH" sz="3200" b="1" dirty="0">
            <a:solidFill>
              <a:schemeClr val="tx1"/>
            </a:solidFill>
            <a:latin typeface="Cordia New" pitchFamily="34" charset="-34"/>
            <a:cs typeface="Cordia New" pitchFamily="34" charset="-34"/>
          </a:endParaRPr>
        </a:p>
      </dgm:t>
    </dgm:pt>
    <dgm:pt modelId="{3A9E1F2E-F69E-4368-9C6C-84128433EC9A}" type="parTrans" cxnId="{18D4F1D8-B43D-421E-B228-2BB79B9B6B9A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7F9140B2-DB25-4809-8696-0BEAFEC06EF9}" type="sibTrans" cxnId="{18D4F1D8-B43D-421E-B228-2BB79B9B6B9A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FFE9353D-3986-4CC7-85E1-7C6B17B46FD2}">
      <dgm:prSet phldrT="[ข้อความ]" custT="1"/>
      <dgm:spPr>
        <a:solidFill>
          <a:srgbClr val="FF0000"/>
        </a:solidFill>
      </dgm:spPr>
      <dgm:t>
        <a:bodyPr/>
        <a:lstStyle/>
        <a:p>
          <a:r>
            <a:rPr lang="th-TH" sz="2800" b="1" dirty="0" smtClean="0">
              <a:solidFill>
                <a:schemeClr val="bg1"/>
              </a:solidFill>
              <a:latin typeface="Cordia New" pitchFamily="34" charset="-34"/>
              <a:cs typeface="Cordia New" pitchFamily="34" charset="-34"/>
            </a:rPr>
            <a:t>นโยบายและแผน</a:t>
          </a:r>
          <a:endParaRPr lang="th-TH" sz="2800" b="1" dirty="0">
            <a:solidFill>
              <a:schemeClr val="bg1"/>
            </a:solidFill>
            <a:latin typeface="Cordia New" pitchFamily="34" charset="-34"/>
            <a:cs typeface="Cordia New" pitchFamily="34" charset="-34"/>
          </a:endParaRPr>
        </a:p>
      </dgm:t>
    </dgm:pt>
    <dgm:pt modelId="{E700409D-132B-41D7-A226-0EB7D23B18E1}" type="parTrans" cxnId="{E6306311-1BD0-4BB4-963F-D5EB8B0BE969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71A635B4-D10C-4E2B-948F-3AB5B84A2E42}" type="sibTrans" cxnId="{E6306311-1BD0-4BB4-963F-D5EB8B0BE969}">
      <dgm:prSet/>
      <dgm:spPr/>
      <dgm:t>
        <a:bodyPr/>
        <a:lstStyle/>
        <a:p>
          <a:endParaRPr lang="th-TH" sz="1600">
            <a:solidFill>
              <a:schemeClr val="bg1"/>
            </a:solidFill>
          </a:endParaRPr>
        </a:p>
      </dgm:t>
    </dgm:pt>
    <dgm:pt modelId="{CDD3815B-3B49-42FB-B025-7BB85F1A3C58}">
      <dgm:prSet phldrT="[ข้อความ]" custT="1"/>
      <dgm:spPr>
        <a:solidFill>
          <a:srgbClr val="0070C0"/>
        </a:solidFill>
      </dgm:spPr>
      <dgm:t>
        <a:bodyPr/>
        <a:lstStyle/>
        <a:p>
          <a:r>
            <a:rPr lang="th-TH" sz="3200" b="1" dirty="0" smtClean="0">
              <a:solidFill>
                <a:schemeClr val="bg1"/>
              </a:solidFill>
              <a:latin typeface="Cordia New" pitchFamily="34" charset="-34"/>
              <a:cs typeface="Cordia New" pitchFamily="34" charset="-34"/>
            </a:rPr>
            <a:t>อาคารสถานที่</a:t>
          </a:r>
          <a:endParaRPr lang="th-TH" sz="3200" b="1" dirty="0">
            <a:solidFill>
              <a:schemeClr val="bg1"/>
            </a:solidFill>
            <a:latin typeface="Cordia New" pitchFamily="34" charset="-34"/>
            <a:cs typeface="Cordia New" pitchFamily="34" charset="-34"/>
          </a:endParaRPr>
        </a:p>
      </dgm:t>
    </dgm:pt>
    <dgm:pt modelId="{DB05A9FB-155A-418C-8C24-CC78ABB48B32}" type="parTrans" cxnId="{00FB1727-2996-4BB6-9560-CAF61E634DB1}">
      <dgm:prSet/>
      <dgm:spPr/>
      <dgm:t>
        <a:bodyPr/>
        <a:lstStyle/>
        <a:p>
          <a:endParaRPr lang="th-TH"/>
        </a:p>
      </dgm:t>
    </dgm:pt>
    <dgm:pt modelId="{6CAECDB2-2ECF-4F2B-88BB-CAF1C2FB1ED6}" type="sibTrans" cxnId="{00FB1727-2996-4BB6-9560-CAF61E634DB1}">
      <dgm:prSet/>
      <dgm:spPr/>
      <dgm:t>
        <a:bodyPr/>
        <a:lstStyle/>
        <a:p>
          <a:endParaRPr lang="th-TH"/>
        </a:p>
      </dgm:t>
    </dgm:pt>
    <dgm:pt modelId="{0542942A-A08C-413C-8DCA-44AE5B612FC0}" type="pres">
      <dgm:prSet presAssocID="{96D85F24-3DA8-4991-8E01-BE4170F01292}" presName="linearFlow" presStyleCnt="0">
        <dgm:presLayoutVars>
          <dgm:dir/>
          <dgm:resizeHandles val="exact"/>
        </dgm:presLayoutVars>
      </dgm:prSet>
      <dgm:spPr/>
    </dgm:pt>
    <dgm:pt modelId="{22C90657-5E87-4D59-88FD-CC2E2B054BA7}" type="pres">
      <dgm:prSet presAssocID="{6C871EB8-228D-46DF-B391-23B404629103}" presName="composite" presStyleCnt="0"/>
      <dgm:spPr/>
    </dgm:pt>
    <dgm:pt modelId="{A3A26E74-B43F-4B0F-B1F5-CA797E8034C0}" type="pres">
      <dgm:prSet presAssocID="{6C871EB8-228D-46DF-B391-23B404629103}" presName="imgShp" presStyleLbl="fgImgPlace1" presStyleIdx="0" presStyleCnt="4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0A6370DE-CF0F-4C17-9FB2-D42A9E99DE9E}" type="pres">
      <dgm:prSet presAssocID="{6C871EB8-228D-46DF-B391-23B404629103}" presName="txShp" presStyleLbl="node1" presStyleIdx="0" presStyleCnt="4" custScaleX="124336" custLinFactNeighborY="662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101F3B2-0106-4561-8FC4-F618BD0464CF}" type="pres">
      <dgm:prSet presAssocID="{4353D296-DC79-41BB-8B3D-862222F8E66E}" presName="spacing" presStyleCnt="0"/>
      <dgm:spPr/>
    </dgm:pt>
    <dgm:pt modelId="{8968A933-7111-4108-988C-EA5410B1AEC6}" type="pres">
      <dgm:prSet presAssocID="{614F9944-E60E-48FA-91AB-B86984DA5F5E}" presName="composite" presStyleCnt="0"/>
      <dgm:spPr/>
    </dgm:pt>
    <dgm:pt modelId="{8C2BC6AF-D331-4C09-A354-996789B91053}" type="pres">
      <dgm:prSet presAssocID="{614F9944-E60E-48FA-91AB-B86984DA5F5E}" presName="imgShp" presStyleLbl="fgImgPlace1" presStyleIdx="1" presStyleCnt="4" custLinFactNeighborY="10676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E5385C65-751D-4BCB-81B5-C5F4CAB252F0}" type="pres">
      <dgm:prSet presAssocID="{614F9944-E60E-48FA-91AB-B86984DA5F5E}" presName="txShp" presStyleLbl="node1" presStyleIdx="1" presStyleCnt="4" custScaleX="124336" custLinFactNeighborY="6628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71AD65D3-B923-4309-A158-A6D2B649A04F}" type="pres">
      <dgm:prSet presAssocID="{7F9140B2-DB25-4809-8696-0BEAFEC06EF9}" presName="spacing" presStyleCnt="0"/>
      <dgm:spPr/>
    </dgm:pt>
    <dgm:pt modelId="{75F23B6D-287A-49AC-9439-1BD2F1EEF230}" type="pres">
      <dgm:prSet presAssocID="{FFE9353D-3986-4CC7-85E1-7C6B17B46FD2}" presName="composite" presStyleCnt="0"/>
      <dgm:spPr/>
    </dgm:pt>
    <dgm:pt modelId="{16159D11-68C2-4853-9C48-E766CDB8C0CE}" type="pres">
      <dgm:prSet presAssocID="{FFE9353D-3986-4CC7-85E1-7C6B17B46FD2}" presName="imgShp" presStyleLbl="fgImgPlace1" presStyleIdx="2" presStyleCnt="4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5A2B09E9-22BE-471D-87E1-81CE9E21FB73}" type="pres">
      <dgm:prSet presAssocID="{FFE9353D-3986-4CC7-85E1-7C6B17B46FD2}" presName="txShp" presStyleLbl="node1" presStyleIdx="2" presStyleCnt="4" custScaleX="124336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243D14F6-58D9-43DF-AED2-CB9D12559AF3}" type="pres">
      <dgm:prSet presAssocID="{71A635B4-D10C-4E2B-948F-3AB5B84A2E42}" presName="spacing" presStyleCnt="0"/>
      <dgm:spPr/>
    </dgm:pt>
    <dgm:pt modelId="{C27773BE-C8A8-41C3-ABD8-BE3E774B5247}" type="pres">
      <dgm:prSet presAssocID="{CDD3815B-3B49-42FB-B025-7BB85F1A3C58}" presName="composite" presStyleCnt="0"/>
      <dgm:spPr/>
    </dgm:pt>
    <dgm:pt modelId="{6554A282-0036-4FCC-93EC-41209E758426}" type="pres">
      <dgm:prSet presAssocID="{CDD3815B-3B49-42FB-B025-7BB85F1A3C58}" presName="imgShp" presStyleLbl="fgImgPlace1" presStyleIdx="3" presStyleCnt="4"/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AAA24C83-71E6-4C03-BA7D-3F435255F3EA}" type="pres">
      <dgm:prSet presAssocID="{CDD3815B-3B49-42FB-B025-7BB85F1A3C58}" presName="txShp" presStyleLbl="node1" presStyleIdx="3" presStyleCnt="4" custScaleX="123542" custLinFactNeighborX="54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18BF3B3C-AF62-47BA-9B9A-5BE4210E0FD4}" srcId="{96D85F24-3DA8-4991-8E01-BE4170F01292}" destId="{6C871EB8-228D-46DF-B391-23B404629103}" srcOrd="0" destOrd="0" parTransId="{7BFB3E14-62BF-4CC1-9087-15B2C5AD0214}" sibTransId="{4353D296-DC79-41BB-8B3D-862222F8E66E}"/>
    <dgm:cxn modelId="{CF66DB83-C388-4FA7-A4E5-9E38A525DAB1}" type="presOf" srcId="{CDD3815B-3B49-42FB-B025-7BB85F1A3C58}" destId="{AAA24C83-71E6-4C03-BA7D-3F435255F3EA}" srcOrd="0" destOrd="0" presId="urn:microsoft.com/office/officeart/2005/8/layout/vList3"/>
    <dgm:cxn modelId="{E6306311-1BD0-4BB4-963F-D5EB8B0BE969}" srcId="{96D85F24-3DA8-4991-8E01-BE4170F01292}" destId="{FFE9353D-3986-4CC7-85E1-7C6B17B46FD2}" srcOrd="2" destOrd="0" parTransId="{E700409D-132B-41D7-A226-0EB7D23B18E1}" sibTransId="{71A635B4-D10C-4E2B-948F-3AB5B84A2E42}"/>
    <dgm:cxn modelId="{B525A7EF-79ED-4DCB-A979-5E95B05DBD91}" type="presOf" srcId="{96D85F24-3DA8-4991-8E01-BE4170F01292}" destId="{0542942A-A08C-413C-8DCA-44AE5B612FC0}" srcOrd="0" destOrd="0" presId="urn:microsoft.com/office/officeart/2005/8/layout/vList3"/>
    <dgm:cxn modelId="{18D4F1D8-B43D-421E-B228-2BB79B9B6B9A}" srcId="{96D85F24-3DA8-4991-8E01-BE4170F01292}" destId="{614F9944-E60E-48FA-91AB-B86984DA5F5E}" srcOrd="1" destOrd="0" parTransId="{3A9E1F2E-F69E-4368-9C6C-84128433EC9A}" sibTransId="{7F9140B2-DB25-4809-8696-0BEAFEC06EF9}"/>
    <dgm:cxn modelId="{F23D93BE-6869-4BDD-9DFC-D76377A569F4}" type="presOf" srcId="{6C871EB8-228D-46DF-B391-23B404629103}" destId="{0A6370DE-CF0F-4C17-9FB2-D42A9E99DE9E}" srcOrd="0" destOrd="0" presId="urn:microsoft.com/office/officeart/2005/8/layout/vList3"/>
    <dgm:cxn modelId="{00FB1727-2996-4BB6-9560-CAF61E634DB1}" srcId="{96D85F24-3DA8-4991-8E01-BE4170F01292}" destId="{CDD3815B-3B49-42FB-B025-7BB85F1A3C58}" srcOrd="3" destOrd="0" parTransId="{DB05A9FB-155A-418C-8C24-CC78ABB48B32}" sibTransId="{6CAECDB2-2ECF-4F2B-88BB-CAF1C2FB1ED6}"/>
    <dgm:cxn modelId="{66863E06-5BE7-462C-94FA-B158B3CE76A1}" type="presOf" srcId="{614F9944-E60E-48FA-91AB-B86984DA5F5E}" destId="{E5385C65-751D-4BCB-81B5-C5F4CAB252F0}" srcOrd="0" destOrd="0" presId="urn:microsoft.com/office/officeart/2005/8/layout/vList3"/>
    <dgm:cxn modelId="{F6F22C78-E046-4D40-BD9B-44512FDC3C75}" type="presOf" srcId="{FFE9353D-3986-4CC7-85E1-7C6B17B46FD2}" destId="{5A2B09E9-22BE-471D-87E1-81CE9E21FB73}" srcOrd="0" destOrd="0" presId="urn:microsoft.com/office/officeart/2005/8/layout/vList3"/>
    <dgm:cxn modelId="{57E4B211-B955-4CDE-AB68-8D3AE0D94E1B}" type="presParOf" srcId="{0542942A-A08C-413C-8DCA-44AE5B612FC0}" destId="{22C90657-5E87-4D59-88FD-CC2E2B054BA7}" srcOrd="0" destOrd="0" presId="urn:microsoft.com/office/officeart/2005/8/layout/vList3"/>
    <dgm:cxn modelId="{182C7DA0-E357-40E8-BEF1-1DB814208013}" type="presParOf" srcId="{22C90657-5E87-4D59-88FD-CC2E2B054BA7}" destId="{A3A26E74-B43F-4B0F-B1F5-CA797E8034C0}" srcOrd="0" destOrd="0" presId="urn:microsoft.com/office/officeart/2005/8/layout/vList3"/>
    <dgm:cxn modelId="{83B2AE4E-BCBB-448B-BF5E-B33945E29D84}" type="presParOf" srcId="{22C90657-5E87-4D59-88FD-CC2E2B054BA7}" destId="{0A6370DE-CF0F-4C17-9FB2-D42A9E99DE9E}" srcOrd="1" destOrd="0" presId="urn:microsoft.com/office/officeart/2005/8/layout/vList3"/>
    <dgm:cxn modelId="{93B458B6-9BB9-4418-9043-6E38B3C2FAA0}" type="presParOf" srcId="{0542942A-A08C-413C-8DCA-44AE5B612FC0}" destId="{2101F3B2-0106-4561-8FC4-F618BD0464CF}" srcOrd="1" destOrd="0" presId="urn:microsoft.com/office/officeart/2005/8/layout/vList3"/>
    <dgm:cxn modelId="{6B4AE240-166D-4235-AECF-B11AAE025E03}" type="presParOf" srcId="{0542942A-A08C-413C-8DCA-44AE5B612FC0}" destId="{8968A933-7111-4108-988C-EA5410B1AEC6}" srcOrd="2" destOrd="0" presId="urn:microsoft.com/office/officeart/2005/8/layout/vList3"/>
    <dgm:cxn modelId="{F629F1FF-F6F7-4F69-8C7A-3BFDF13FA4DB}" type="presParOf" srcId="{8968A933-7111-4108-988C-EA5410B1AEC6}" destId="{8C2BC6AF-D331-4C09-A354-996789B91053}" srcOrd="0" destOrd="0" presId="urn:microsoft.com/office/officeart/2005/8/layout/vList3"/>
    <dgm:cxn modelId="{62DAFAA1-44E3-48E2-8757-88286A85C740}" type="presParOf" srcId="{8968A933-7111-4108-988C-EA5410B1AEC6}" destId="{E5385C65-751D-4BCB-81B5-C5F4CAB252F0}" srcOrd="1" destOrd="0" presId="urn:microsoft.com/office/officeart/2005/8/layout/vList3"/>
    <dgm:cxn modelId="{0794184E-FF2C-440B-88A0-37D371FE445F}" type="presParOf" srcId="{0542942A-A08C-413C-8DCA-44AE5B612FC0}" destId="{71AD65D3-B923-4309-A158-A6D2B649A04F}" srcOrd="3" destOrd="0" presId="urn:microsoft.com/office/officeart/2005/8/layout/vList3"/>
    <dgm:cxn modelId="{DF78CF67-E457-4EAC-8312-5EC64192619F}" type="presParOf" srcId="{0542942A-A08C-413C-8DCA-44AE5B612FC0}" destId="{75F23B6D-287A-49AC-9439-1BD2F1EEF230}" srcOrd="4" destOrd="0" presId="urn:microsoft.com/office/officeart/2005/8/layout/vList3"/>
    <dgm:cxn modelId="{9F622880-DBA7-4036-B2DF-A598191A97C1}" type="presParOf" srcId="{75F23B6D-287A-49AC-9439-1BD2F1EEF230}" destId="{16159D11-68C2-4853-9C48-E766CDB8C0CE}" srcOrd="0" destOrd="0" presId="urn:microsoft.com/office/officeart/2005/8/layout/vList3"/>
    <dgm:cxn modelId="{E58D6CCB-B1A9-4884-8D8B-EFE7CD299998}" type="presParOf" srcId="{75F23B6D-287A-49AC-9439-1BD2F1EEF230}" destId="{5A2B09E9-22BE-471D-87E1-81CE9E21FB73}" srcOrd="1" destOrd="0" presId="urn:microsoft.com/office/officeart/2005/8/layout/vList3"/>
    <dgm:cxn modelId="{A93B0637-8335-48CE-99D2-726F99C7E100}" type="presParOf" srcId="{0542942A-A08C-413C-8DCA-44AE5B612FC0}" destId="{243D14F6-58D9-43DF-AED2-CB9D12559AF3}" srcOrd="5" destOrd="0" presId="urn:microsoft.com/office/officeart/2005/8/layout/vList3"/>
    <dgm:cxn modelId="{A71EB24C-CEE3-4165-AB49-0C746885A65E}" type="presParOf" srcId="{0542942A-A08C-413C-8DCA-44AE5B612FC0}" destId="{C27773BE-C8A8-41C3-ABD8-BE3E774B5247}" srcOrd="6" destOrd="0" presId="urn:microsoft.com/office/officeart/2005/8/layout/vList3"/>
    <dgm:cxn modelId="{C4D3750A-50C2-4D23-ACEA-DD354C2A9B20}" type="presParOf" srcId="{C27773BE-C8A8-41C3-ABD8-BE3E774B5247}" destId="{6554A282-0036-4FCC-93EC-41209E758426}" srcOrd="0" destOrd="0" presId="urn:microsoft.com/office/officeart/2005/8/layout/vList3"/>
    <dgm:cxn modelId="{739B2240-CC76-4E0D-90B5-D6EDA5700E9F}" type="presParOf" srcId="{C27773BE-C8A8-41C3-ABD8-BE3E774B5247}" destId="{AAA24C83-71E6-4C03-BA7D-3F435255F3EA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A6370DE-CF0F-4C17-9FB2-D42A9E99DE9E}">
      <dsp:nvSpPr>
        <dsp:cNvPr id="0" name=""/>
        <dsp:cNvSpPr/>
      </dsp:nvSpPr>
      <dsp:spPr>
        <a:xfrm rot="10800000">
          <a:off x="624715" y="65923"/>
          <a:ext cx="5965806" cy="977227"/>
        </a:xfrm>
        <a:prstGeom prst="homePlate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93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rPr>
            <a:t>การเงิน บัญชี </a:t>
          </a:r>
          <a:endParaRPr lang="th-TH" sz="2800" b="1" kern="1200" dirty="0">
            <a:solidFill>
              <a:schemeClr val="tx1"/>
            </a:solidFill>
            <a:latin typeface="Cordia New" pitchFamily="34" charset="-34"/>
            <a:cs typeface="Cordia New" pitchFamily="34" charset="-34"/>
          </a:endParaRPr>
        </a:p>
      </dsp:txBody>
      <dsp:txXfrm rot="10800000">
        <a:off x="624715" y="65923"/>
        <a:ext cx="5965806" cy="977227"/>
      </dsp:txXfrm>
    </dsp:sp>
    <dsp:sp modelId="{A3A26E74-B43F-4B0F-B1F5-CA797E8034C0}">
      <dsp:nvSpPr>
        <dsp:cNvPr id="0" name=""/>
        <dsp:cNvSpPr/>
      </dsp:nvSpPr>
      <dsp:spPr>
        <a:xfrm>
          <a:off x="719938" y="1152"/>
          <a:ext cx="977227" cy="977227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385C65-751D-4BCB-81B5-C5F4CAB252F0}">
      <dsp:nvSpPr>
        <dsp:cNvPr id="0" name=""/>
        <dsp:cNvSpPr/>
      </dsp:nvSpPr>
      <dsp:spPr>
        <a:xfrm rot="10800000">
          <a:off x="624715" y="1334860"/>
          <a:ext cx="5965806" cy="977227"/>
        </a:xfrm>
        <a:prstGeom prst="homePlate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93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rPr>
            <a:t>บุคลากร</a:t>
          </a:r>
          <a:endParaRPr lang="th-TH" sz="3200" b="1" kern="1200" dirty="0">
            <a:solidFill>
              <a:schemeClr val="tx1"/>
            </a:solidFill>
            <a:latin typeface="Cordia New" pitchFamily="34" charset="-34"/>
            <a:cs typeface="Cordia New" pitchFamily="34" charset="-34"/>
          </a:endParaRPr>
        </a:p>
      </dsp:txBody>
      <dsp:txXfrm rot="10800000">
        <a:off x="624715" y="1334860"/>
        <a:ext cx="5965806" cy="977227"/>
      </dsp:txXfrm>
    </dsp:sp>
    <dsp:sp modelId="{8C2BC6AF-D331-4C09-A354-996789B91053}">
      <dsp:nvSpPr>
        <dsp:cNvPr id="0" name=""/>
        <dsp:cNvSpPr/>
      </dsp:nvSpPr>
      <dsp:spPr>
        <a:xfrm>
          <a:off x="719938" y="1374419"/>
          <a:ext cx="977227" cy="977227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2B09E9-22BE-471D-87E1-81CE9E21FB73}">
      <dsp:nvSpPr>
        <dsp:cNvPr id="0" name=""/>
        <dsp:cNvSpPr/>
      </dsp:nvSpPr>
      <dsp:spPr>
        <a:xfrm rot="10800000">
          <a:off x="624715" y="2539027"/>
          <a:ext cx="5965806" cy="977227"/>
        </a:xfrm>
        <a:prstGeom prst="homePlat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930" tIns="106680" rIns="199136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>
              <a:solidFill>
                <a:schemeClr val="bg1"/>
              </a:solidFill>
              <a:latin typeface="Cordia New" pitchFamily="34" charset="-34"/>
              <a:cs typeface="Cordia New" pitchFamily="34" charset="-34"/>
            </a:rPr>
            <a:t>นโยบายและแผน</a:t>
          </a:r>
          <a:endParaRPr lang="th-TH" sz="2800" b="1" kern="1200" dirty="0">
            <a:solidFill>
              <a:schemeClr val="bg1"/>
            </a:solidFill>
            <a:latin typeface="Cordia New" pitchFamily="34" charset="-34"/>
            <a:cs typeface="Cordia New" pitchFamily="34" charset="-34"/>
          </a:endParaRPr>
        </a:p>
      </dsp:txBody>
      <dsp:txXfrm rot="10800000">
        <a:off x="624715" y="2539027"/>
        <a:ext cx="5965806" cy="977227"/>
      </dsp:txXfrm>
    </dsp:sp>
    <dsp:sp modelId="{16159D11-68C2-4853-9C48-E766CDB8C0CE}">
      <dsp:nvSpPr>
        <dsp:cNvPr id="0" name=""/>
        <dsp:cNvSpPr/>
      </dsp:nvSpPr>
      <dsp:spPr>
        <a:xfrm>
          <a:off x="719938" y="2539027"/>
          <a:ext cx="977227" cy="977227"/>
        </a:xfrm>
        <a:prstGeom prst="ellipse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A24C83-71E6-4C03-BA7D-3F435255F3EA}">
      <dsp:nvSpPr>
        <dsp:cNvPr id="0" name=""/>
        <dsp:cNvSpPr/>
      </dsp:nvSpPr>
      <dsp:spPr>
        <a:xfrm rot="10800000">
          <a:off x="669674" y="3807965"/>
          <a:ext cx="5927709" cy="977227"/>
        </a:xfrm>
        <a:prstGeom prst="homePlate">
          <a:avLst/>
        </a:prstGeom>
        <a:solidFill>
          <a:srgbClr val="0070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0930" tIns="121920" rIns="227584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200" b="1" kern="1200" dirty="0" smtClean="0">
              <a:solidFill>
                <a:schemeClr val="bg1"/>
              </a:solidFill>
              <a:latin typeface="Cordia New" pitchFamily="34" charset="-34"/>
              <a:cs typeface="Cordia New" pitchFamily="34" charset="-34"/>
            </a:rPr>
            <a:t>อาคารสถานที่</a:t>
          </a:r>
          <a:endParaRPr lang="th-TH" sz="3200" b="1" kern="1200" dirty="0">
            <a:solidFill>
              <a:schemeClr val="bg1"/>
            </a:solidFill>
            <a:latin typeface="Cordia New" pitchFamily="34" charset="-34"/>
            <a:cs typeface="Cordia New" pitchFamily="34" charset="-34"/>
          </a:endParaRPr>
        </a:p>
      </dsp:txBody>
      <dsp:txXfrm rot="10800000">
        <a:off x="669674" y="3807965"/>
        <a:ext cx="5927709" cy="977227"/>
      </dsp:txXfrm>
    </dsp:sp>
    <dsp:sp modelId="{6554A282-0036-4FCC-93EC-41209E758426}">
      <dsp:nvSpPr>
        <dsp:cNvPr id="0" name=""/>
        <dsp:cNvSpPr/>
      </dsp:nvSpPr>
      <dsp:spPr>
        <a:xfrm>
          <a:off x="719938" y="3807965"/>
          <a:ext cx="977227" cy="977227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F93E99-7743-4FCC-BBD2-42F629B1774B}" type="datetimeFigureOut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114E1749-C7DE-420B-8F1F-A0AD04CD4F7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3606D6A-D596-4DC1-9B4C-D23278E021BC}" type="datetimeFigureOut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h-TH" noProof="0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noProof="0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noProof="0" smtClean="0"/>
              <a:t>ระดับที่สอง</a:t>
            </a:r>
          </a:p>
          <a:p>
            <a:pPr lvl="2"/>
            <a:r>
              <a:rPr lang="th-TH" noProof="0" smtClean="0"/>
              <a:t>ระดับที่สาม</a:t>
            </a:r>
          </a:p>
          <a:p>
            <a:pPr lvl="3"/>
            <a:r>
              <a:rPr lang="th-TH" noProof="0" smtClean="0"/>
              <a:t>ระดับที่สี่</a:t>
            </a:r>
          </a:p>
          <a:p>
            <a:pPr lvl="4"/>
            <a:r>
              <a:rPr lang="th-TH" noProof="0" smtClean="0"/>
              <a:t>ระดับที่ห้า</a:t>
            </a:r>
            <a:endParaRPr lang="th-TH" noProof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572DE61-E81A-476C-B660-A95495E770FD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สี่เหลี่ยมมุมมน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11" name="ตัวยึดวันที่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466D3-DF7C-4FC2-8454-3D5A4094B71F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12" name="ตัวยึดท้ายกระดา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13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CC405800-D59B-4E14-9ADC-FDABF05C2DD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5E08E-C05C-4AD1-A3D8-B554FB6C6253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92F46-6386-4A25-A720-4D5107E1F992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9AEC5-3EDF-48D0-A5C8-53613E6D04CA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6D254-A9F4-4B89-8F87-88351C9C3345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เนื้อหา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B74AAC-193D-4CDB-9238-989EC4C9106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9B722-4666-4168-BA59-68140653223D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CE3E6-1F9F-4E50-8AFD-B81EC12F302A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สี่เหลี่ยมมุมมน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89A42-844B-4227-B046-1E4EC6F42EE2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10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1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D2DE0-A52D-4211-8998-C9F1870044C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366C-95AA-4726-AB27-226BDECBC490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F9FAE-9408-42F8-AA5B-20E0B94DFEEF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60C02-6B92-423E-AC03-7CAE2C7CE4E0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8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9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955C6-8F4F-40A6-9675-7A855127D7C4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6F68FA-C697-4875-B8E9-1BF6DDA1C879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4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5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2C393-BA91-43EF-ABE6-367D735EB15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330BD1-8D1D-41E6-AC02-952F7DDB1ECA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4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3FF9A-6491-4F1C-A334-9EF50D089ED8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สี่เหลี่ยมมุมมน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FF6DB-48EA-449E-A074-0D49BE94890D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8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9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22D46B-0183-4F17-AA82-6EC2E9EADC19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สี่เหลี่ยมผืนผ้า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8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A7FF7-89C1-4EEA-BEAE-02E219F86863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9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10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8467E9-96F4-4CCE-8AAA-E8742EBB390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สี่เหลี่ยมผืนผ้า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สี่เหลี่ยมมุมมน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ตัวยึดชื่อเรื่อง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29" name="ตัวยึดข้อความ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FAC9CB2-B1D5-4F70-9E61-C009A23F59DC}" type="datetime1">
              <a:rPr lang="th-TH"/>
              <a:pPr>
                <a:defRPr/>
              </a:pPr>
              <a:t>16/08/55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th-TH"/>
              <a:t>งานบริหารและธุรการ ศูนย์เทคโนโลยีสารสนเทศ</a:t>
            </a:r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1FEE01D8-A334-40DA-ABB5-7714E8F21E9B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5" r:id="rId1"/>
    <p:sldLayoutId id="2147483838" r:id="rId2"/>
    <p:sldLayoutId id="2147483846" r:id="rId3"/>
    <p:sldLayoutId id="2147483839" r:id="rId4"/>
    <p:sldLayoutId id="2147483840" r:id="rId5"/>
    <p:sldLayoutId id="2147483841" r:id="rId6"/>
    <p:sldLayoutId id="2147483842" r:id="rId7"/>
    <p:sldLayoutId id="2147483847" r:id="rId8"/>
    <p:sldLayoutId id="2147483848" r:id="rId9"/>
    <p:sldLayoutId id="2147483843" r:id="rId10"/>
    <p:sldLayoutId id="2147483844" r:id="rId11"/>
    <p:sldLayoutId id="2147483849" r:id="rId1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  <a:cs typeface="LilyUPC" pitchFamily="34" charset="-34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657225"/>
          </a:xfrm>
        </p:spPr>
        <p:txBody>
          <a:bodyPr/>
          <a:lstStyle/>
          <a:p>
            <a:pPr eaLnBrk="1" hangingPunct="1"/>
            <a:r>
              <a:rPr lang="th-TH" sz="3600" b="1" dirty="0" smtClean="0">
                <a:solidFill>
                  <a:schemeClr val="tx1"/>
                </a:solidFill>
              </a:rPr>
              <a:t>ครั้งที่ 7/2555</a:t>
            </a:r>
          </a:p>
        </p:txBody>
      </p:sp>
      <p:sp>
        <p:nvSpPr>
          <p:cNvPr id="7171" name="ตัวยึดท้ายกระดาษ 3"/>
          <p:cNvSpPr>
            <a:spLocks noGrp="1"/>
          </p:cNvSpPr>
          <p:nvPr>
            <p:ph type="ftr" sz="quarter" idx="11"/>
          </p:nvPr>
        </p:nvSpPr>
        <p:spPr bwMode="auto">
          <a:xfrm>
            <a:off x="914400" y="6172200"/>
            <a:ext cx="8015288" cy="457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z="1800" b="1" dirty="0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7172" name="ชื่อเรื่อง 1"/>
          <p:cNvSpPr>
            <a:spLocks noGrp="1"/>
          </p:cNvSpPr>
          <p:nvPr>
            <p:ph type="ctrTitle"/>
          </p:nvPr>
        </p:nvSpPr>
        <p:spPr>
          <a:xfrm>
            <a:off x="642938" y="1571625"/>
            <a:ext cx="7772400" cy="2000250"/>
          </a:xfrm>
        </p:spPr>
        <p:txBody>
          <a:bodyPr/>
          <a:lstStyle/>
          <a:p>
            <a:pPr eaLnBrk="1" hangingPunct="1"/>
            <a:r>
              <a:rPr lang="th-TH" sz="4800" b="1" dirty="0" smtClean="0">
                <a:latin typeface="Cordia New" pitchFamily="34" charset="-34"/>
                <a:cs typeface="Cordia New" pitchFamily="34" charset="-34"/>
              </a:rPr>
              <a:t>รายงานการปฏิบัติงาน</a:t>
            </a:r>
            <a:br>
              <a:rPr lang="th-TH" sz="4800" b="1" dirty="0" smtClean="0">
                <a:latin typeface="Cordia New" pitchFamily="34" charset="-34"/>
                <a:cs typeface="Cordia New" pitchFamily="34" charset="-34"/>
              </a:rPr>
            </a:br>
            <a:r>
              <a:rPr lang="th-TH" sz="4800" b="1" dirty="0" smtClean="0">
                <a:latin typeface="Cordia New" pitchFamily="34" charset="-34"/>
                <a:cs typeface="Cordia New" pitchFamily="34" charset="-34"/>
              </a:rPr>
              <a:t>งานบริหารและธุรการ</a:t>
            </a:r>
            <a:br>
              <a:rPr lang="th-TH" sz="4800" b="1" dirty="0" smtClean="0">
                <a:latin typeface="Cordia New" pitchFamily="34" charset="-34"/>
                <a:cs typeface="Cordia New" pitchFamily="34" charset="-34"/>
              </a:rPr>
            </a:br>
            <a:endParaRPr lang="th-TH" sz="4800" b="1" dirty="0" smtClean="0"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6387" name="TextBox 4"/>
          <p:cNvSpPr txBox="1">
            <a:spLocks noChangeArrowheads="1"/>
          </p:cNvSpPr>
          <p:nvPr/>
        </p:nvSpPr>
        <p:spPr bwMode="auto">
          <a:xfrm>
            <a:off x="1500188" y="500063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b="1">
                <a:latin typeface="Cordia New" pitchFamily="34" charset="-34"/>
                <a:cs typeface="Cordia New" pitchFamily="34" charset="-34"/>
              </a:rPr>
              <a:t>งบดำเนินงาน  หมวดค่าวัสดุ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785813" y="1143000"/>
          <a:ext cx="7715305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357322"/>
                <a:gridCol w="1357322"/>
                <a:gridCol w="12858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ยอดยกมาเดือนมิถุนายน</a:t>
                      </a:r>
                      <a:r>
                        <a:rPr lang="th-TH" sz="2400" b="1" baseline="0" dirty="0" smtClean="0">
                          <a:latin typeface="Cordia New" pitchFamily="34" charset="-34"/>
                          <a:cs typeface="Cordia New" pitchFamily="34" charset="-34"/>
                        </a:rPr>
                        <a:t> 55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3,370.66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รับโอนจากค่าใช้สอย 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14,000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รับโอนจากค่าสาธารณูปโภค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18,500</a:t>
                      </a:r>
                      <a:endParaRPr lang="th-TH" sz="2400" b="1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b="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ค่าถ่ายเอกสาร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8,460.79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b="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ซื้อวัสดุก่อสร้าง</a:t>
                      </a:r>
                      <a:endParaRPr lang="th-TH" sz="2400" b="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5,499.80</a:t>
                      </a:r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th-TH" sz="2400" b="0" i="0" u="none" strike="noStrike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35,870.66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13,960.59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21,910.07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7411" name="TextBox 6"/>
          <p:cNvSpPr txBox="1">
            <a:spLocks noChangeArrowheads="1"/>
          </p:cNvSpPr>
          <p:nvPr/>
        </p:nvSpPr>
        <p:spPr bwMode="auto">
          <a:xfrm>
            <a:off x="1500188" y="642938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b="1">
                <a:latin typeface="Cordia New" pitchFamily="34" charset="-34"/>
                <a:cs typeface="Cordia New" pitchFamily="34" charset="-34"/>
              </a:rPr>
              <a:t>งบดำเนินงาน  หมวดค่าสาธารณูปโภค</a:t>
            </a:r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/>
        </p:nvGraphicFramePr>
        <p:xfrm>
          <a:off x="857250" y="1285875"/>
          <a:ext cx="785818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428760"/>
                <a:gridCol w="1357322"/>
                <a:gridCol w="135732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ยอดยกมาเดือนพฤษภาคม 55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422,025.81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-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ค่าโทรศัพท์ </a:t>
                      </a:r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lang="th-TH" sz="240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2,269.88</a:t>
                      </a:r>
                      <a:endParaRPr lang="th-TH" sz="2400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chemeClr val="tx1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ค่าเช่าสัญญาณ </a:t>
                      </a:r>
                      <a:r>
                        <a:rPr lang="en-US" sz="2400" dirty="0" smtClean="0">
                          <a:latin typeface="Cordia New" pitchFamily="34" charset="-34"/>
                          <a:cs typeface="Cordia New" pitchFamily="34" charset="-34"/>
                        </a:rPr>
                        <a:t>3BB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80,250.00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ค่าเช่าสัญญาณอินเตอร์เน็ตชุมพร</a:t>
                      </a:r>
                      <a:r>
                        <a:rPr lang="th-TH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(</a:t>
                      </a:r>
                      <a:r>
                        <a:rPr lang="en-US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CAT</a:t>
                      </a:r>
                      <a:r>
                        <a:rPr lang="th-TH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)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32,528.00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ค่าบริการ</a:t>
                      </a:r>
                      <a:r>
                        <a:rPr lang="th-TH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lang="en-US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True Vision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2,005.75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b="0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โอนออกไปค่าวัสดุ</a:t>
                      </a:r>
                      <a:endParaRPr lang="th-TH" sz="2400" b="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0" i="0" u="none" strike="noStrike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18,500.00</a:t>
                      </a:r>
                      <a:endParaRPr lang="th-TH" sz="2400" b="0" i="0" u="none" strike="noStrike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422,025.81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1" i="0" u="none" strike="noStrike" dirty="0" smtClean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135,553.63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286,472.18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785813" y="785813"/>
            <a:ext cx="7329487" cy="5619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bIns="91440" anchor="b">
            <a:normAutofit fontScale="925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สรุป รายจ่ายและยอดคงเหลือ งบประมาณเงินรายได้ 55 </a:t>
            </a:r>
            <a:r>
              <a:rPr lang="th-TH" b="1" dirty="0" err="1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ตค.</a:t>
            </a:r>
            <a:r>
              <a:rPr lang="th-TH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 54 </a:t>
            </a:r>
            <a:r>
              <a:rPr lang="th-TH" b="1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– </a:t>
            </a:r>
            <a:r>
              <a:rPr lang="th-TH" b="1" dirty="0" err="1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กค.</a:t>
            </a:r>
            <a:r>
              <a:rPr lang="th-TH" b="1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55  </a:t>
            </a:r>
          </a:p>
        </p:txBody>
      </p:sp>
      <p:graphicFrame>
        <p:nvGraphicFramePr>
          <p:cNvPr id="6" name="ตัวยึดเนื้อหา 7"/>
          <p:cNvGraphicFramePr>
            <a:graphicFrameLocks/>
          </p:cNvGraphicFramePr>
          <p:nvPr/>
        </p:nvGraphicFramePr>
        <p:xfrm>
          <a:off x="760413" y="1635125"/>
          <a:ext cx="7319144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9786"/>
                <a:gridCol w="1829786"/>
                <a:gridCol w="1866804"/>
                <a:gridCol w="179276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งบ</a:t>
                      </a:r>
                      <a:r>
                        <a:rPr lang="en-US" sz="2000" dirty="0" smtClean="0">
                          <a:latin typeface="Cordia New" pitchFamily="34" charset="-34"/>
                          <a:cs typeface="Cordia New" pitchFamily="34" charset="-34"/>
                        </a:rPr>
                        <a:t>/</a:t>
                      </a: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หมวด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 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 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บุคลากร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243,092.00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79,120.00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163,972.00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ตอบแทน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74,700.00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31,000.00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43,700.00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ใช้สอย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123,577.00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72,280.00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51,297.00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วัสดุ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35,870.66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13,960.59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21,910.07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สาธารณูปโภค</a:t>
                      </a:r>
                      <a:endParaRPr lang="th-TH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422,025.81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135,553.63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b="0" dirty="0" smtClean="0">
                          <a:latin typeface="Cordia New" pitchFamily="34" charset="-34"/>
                          <a:cs typeface="Cordia New" pitchFamily="34" charset="-34"/>
                        </a:rPr>
                        <a:t>286,472.18</a:t>
                      </a:r>
                      <a:endParaRPr lang="th-TH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0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0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899,265.47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331,914.22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th-TH" sz="2400" b="1" i="0" u="none" strike="noStrike" dirty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567,351.25</a:t>
                      </a: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7250" y="2428875"/>
            <a:ext cx="7772400" cy="1143000"/>
          </a:xfrm>
          <a:solidFill>
            <a:srgbClr val="00B0F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6000" b="1" dirty="0" smtClean="0">
                <a:solidFill>
                  <a:schemeClr val="tx1"/>
                </a:solidFill>
              </a:rPr>
              <a:t>บุคลากร</a:t>
            </a:r>
            <a:endParaRPr lang="th-TH" sz="6000" b="1" dirty="0">
              <a:solidFill>
                <a:schemeClr val="tx1"/>
              </a:solidFill>
            </a:endParaRPr>
          </a:p>
        </p:txBody>
      </p:sp>
      <p:sp>
        <p:nvSpPr>
          <p:cNvPr id="9219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 smtClean="0"/>
              <a:t>งานบริหารและธุรการ ศูนย์เทคโนโลยีสารสนเทศ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idx="4294967295"/>
          </p:nvPr>
        </p:nvSpPr>
        <p:spPr>
          <a:xfrm>
            <a:off x="914400" y="327025"/>
            <a:ext cx="7772400" cy="725488"/>
          </a:xfrm>
          <a:solidFill>
            <a:srgbClr val="00B0F0"/>
          </a:solidFill>
          <a:ln w="57150" cap="flat" algn="ctr">
            <a:noFill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r>
              <a:rPr lang="th-TH" sz="4000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ภารกิจด้านบุคลากร</a:t>
            </a:r>
          </a:p>
        </p:txBody>
      </p:sp>
      <p:sp>
        <p:nvSpPr>
          <p:cNvPr id="22531" name="ตัวยึดเนื้อหา 3"/>
          <p:cNvSpPr>
            <a:spLocks noGrp="1"/>
          </p:cNvSpPr>
          <p:nvPr>
            <p:ph sz="quarter" idx="4294967295"/>
          </p:nvPr>
        </p:nvSpPr>
        <p:spPr>
          <a:xfrm>
            <a:off x="914400" y="1204913"/>
            <a:ext cx="7772400" cy="1071562"/>
          </a:xfrm>
        </p:spPr>
        <p:txBody>
          <a:bodyPr/>
          <a:lstStyle/>
          <a:p>
            <a:pPr>
              <a:buFontTx/>
              <a:buNone/>
            </a:pPr>
            <a:r>
              <a:rPr lang="th-TH" sz="2400">
                <a:latin typeface="Cordia New" pitchFamily="34" charset="-34"/>
              </a:rPr>
              <a:t>สรุปรายงานการลาประจำเดือน มิถุนายน 2555 ส่งให้กองการเจ้าหน้าที่</a:t>
            </a:r>
          </a:p>
        </p:txBody>
      </p:sp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857250" y="1714500"/>
            <a:ext cx="7747000" cy="563563"/>
          </a:xfrm>
          <a:prstGeom prst="rect">
            <a:avLst/>
          </a:prstGeom>
          <a:noFill/>
        </p:spPr>
        <p:txBody>
          <a:bodyPr bIns="91440" anchor="b"/>
          <a:lstStyle/>
          <a:p>
            <a:r>
              <a:rPr lang="th-TH" sz="2200" b="1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รายงานการมาสาย 5 อันดับ ประจำเดือน มิถุนายน 2555</a:t>
            </a:r>
          </a:p>
        </p:txBody>
      </p:sp>
      <p:graphicFrame>
        <p:nvGraphicFramePr>
          <p:cNvPr id="22604" name="Group 76"/>
          <p:cNvGraphicFramePr>
            <a:graphicFrameLocks noGrp="1"/>
          </p:cNvGraphicFramePr>
          <p:nvPr/>
        </p:nvGraphicFramePr>
        <p:xfrm>
          <a:off x="903288" y="2286000"/>
          <a:ext cx="7669212" cy="2622550"/>
        </p:xfrm>
        <a:graphic>
          <a:graphicData uri="http://schemas.openxmlformats.org/drawingml/2006/table">
            <a:tbl>
              <a:tblPr/>
              <a:tblGrid>
                <a:gridCol w="657225"/>
                <a:gridCol w="3519487"/>
                <a:gridCol w="2105025"/>
                <a:gridCol w="13874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ลำดับที่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 ชื่อ – สกุล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สังกัดงาน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มาสาย (วัน)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นายวุฒิพล  คล้ายทิพย์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งานระบบเครือข่ายฯ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นายก</a:t>
                      </a:r>
                      <a:r>
                        <a:rPr kumimoji="0" lang="th-TH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ฤษ</a:t>
                      </a: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ดาวุฒิ  กรแก้ว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นายประ</a:t>
                      </a:r>
                      <a:r>
                        <a:rPr kumimoji="0" lang="th-TH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วิทย์</a:t>
                      </a: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  วิมานทอง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หัวหน้างานฝึกอบรมฯ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นางสาวสุมาลี  สุพรรณนอก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นายชัชวาล  คืนดี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2580" name="TextBox 6"/>
          <p:cNvSpPr txBox="1">
            <a:spLocks noChangeArrowheads="1"/>
          </p:cNvSpPr>
          <p:nvPr/>
        </p:nvSpPr>
        <p:spPr bwMode="auto">
          <a:xfrm>
            <a:off x="857250" y="6143625"/>
            <a:ext cx="7858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2000">
                <a:latin typeface="Cordia New" pitchFamily="34" charset="-34"/>
                <a:cs typeface="Cordia New" pitchFamily="34" charset="-34"/>
              </a:rPr>
              <a:t>ผู้ปฏิบัติงาน นายสง่า  โปธา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idx="4294967295"/>
          </p:nvPr>
        </p:nvSpPr>
        <p:spPr>
          <a:xfrm>
            <a:off x="914400" y="327025"/>
            <a:ext cx="7772400" cy="725488"/>
          </a:xfrm>
          <a:solidFill>
            <a:srgbClr val="6699FF"/>
          </a:solidFill>
          <a:ln w="57150" cap="flat" algn="ctr">
            <a:solidFill>
              <a:srgbClr val="4F6228"/>
            </a:solidFill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/>
          <a:lstStyle/>
          <a:p>
            <a:r>
              <a:rPr lang="th-TH" sz="4000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dia New" pitchFamily="34" charset="-34"/>
                <a:cs typeface="Cordia New" pitchFamily="34" charset="-34"/>
              </a:rPr>
              <a:t>ภารกิจด้านบุคลากร</a:t>
            </a:r>
          </a:p>
        </p:txBody>
      </p:sp>
      <p:sp>
        <p:nvSpPr>
          <p:cNvPr id="23555" name="ตัวยึดเนื้อหา 3"/>
          <p:cNvSpPr>
            <a:spLocks noGrp="1"/>
          </p:cNvSpPr>
          <p:nvPr>
            <p:ph sz="quarter" idx="4294967295"/>
          </p:nvPr>
        </p:nvSpPr>
        <p:spPr>
          <a:xfrm>
            <a:off x="914400" y="1204913"/>
            <a:ext cx="7772400" cy="1071562"/>
          </a:xfrm>
        </p:spPr>
        <p:txBody>
          <a:bodyPr/>
          <a:lstStyle/>
          <a:p>
            <a:pPr>
              <a:buFontTx/>
              <a:buNone/>
            </a:pPr>
            <a:r>
              <a:rPr lang="th-TH" sz="2400">
                <a:latin typeface="Cordia New" pitchFamily="34" charset="-34"/>
              </a:rPr>
              <a:t>สรุปรายงานการลาประจำเดือน กรกฎาคม 2555 ส่งให้กองการเจ้าหน้าที่</a:t>
            </a:r>
          </a:p>
        </p:txBody>
      </p:sp>
      <p:sp>
        <p:nvSpPr>
          <p:cNvPr id="5" name="ชื่อเรื่อง 1"/>
          <p:cNvSpPr txBox="1">
            <a:spLocks/>
          </p:cNvSpPr>
          <p:nvPr/>
        </p:nvSpPr>
        <p:spPr>
          <a:xfrm>
            <a:off x="857250" y="1714500"/>
            <a:ext cx="7329488" cy="563563"/>
          </a:xfrm>
          <a:prstGeom prst="rect">
            <a:avLst/>
          </a:prstGeom>
          <a:noFill/>
        </p:spPr>
        <p:txBody>
          <a:bodyPr bIns="91440" anchor="b"/>
          <a:lstStyle/>
          <a:p>
            <a:r>
              <a:rPr lang="th-TH" sz="2200" b="1">
                <a:solidFill>
                  <a:schemeClr val="tx2"/>
                </a:solidFill>
                <a:latin typeface="Cordia New" pitchFamily="34" charset="-34"/>
                <a:cs typeface="Cordia New" pitchFamily="34" charset="-34"/>
              </a:rPr>
              <a:t>รายงานการมาสาย 5 อันดับ ประจำเดือน กรกฎาคม 2555</a:t>
            </a:r>
          </a:p>
        </p:txBody>
      </p:sp>
      <p:graphicFrame>
        <p:nvGraphicFramePr>
          <p:cNvPr id="23596" name="Group 44"/>
          <p:cNvGraphicFramePr>
            <a:graphicFrameLocks noGrp="1"/>
          </p:cNvGraphicFramePr>
          <p:nvPr/>
        </p:nvGraphicFramePr>
        <p:xfrm>
          <a:off x="903288" y="2286000"/>
          <a:ext cx="7669212" cy="2622550"/>
        </p:xfrm>
        <a:graphic>
          <a:graphicData uri="http://schemas.openxmlformats.org/drawingml/2006/table">
            <a:tbl>
              <a:tblPr/>
              <a:tblGrid>
                <a:gridCol w="657225"/>
                <a:gridCol w="3519487"/>
                <a:gridCol w="2105025"/>
                <a:gridCol w="1387475"/>
              </a:tblGrid>
              <a:tr h="685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ลำดับที่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 ชื่อ – สกุล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สังกัดงาน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มาสาย (วัน)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6699FF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นางสาวสุมาลี  สุพรรณนอก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</a:t>
                      </a:r>
                      <a:r>
                        <a:rPr kumimoji="0" lang="th-TH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ชัชวาลย์</a:t>
                      </a: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  คืนดี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นายวุฒิพล  คล้ายทิพย์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งานระบบเครือข่ายฯ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นายก</a:t>
                      </a:r>
                      <a:r>
                        <a:rPr kumimoji="0" lang="th-TH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ฤษ</a:t>
                      </a:r>
                      <a:r>
                        <a:rPr kumimoji="0" lang="th-TH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ดาวุฒิ  กรแก้ว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นายประวิทย์  วิมานทอง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หัวหน้างานฝึกอบรมฯ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rdia New" pitchFamily="34" charset="-34"/>
                          <a:cs typeface="Angsana New" pitchFamily="18" charset="-34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3594" name="TextBox 6"/>
          <p:cNvSpPr txBox="1">
            <a:spLocks noChangeArrowheads="1"/>
          </p:cNvSpPr>
          <p:nvPr/>
        </p:nvSpPr>
        <p:spPr bwMode="auto">
          <a:xfrm>
            <a:off x="857250" y="6143625"/>
            <a:ext cx="78581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sz="2000">
                <a:latin typeface="Cordia New" pitchFamily="34" charset="-34"/>
                <a:cs typeface="Cordia New" pitchFamily="34" charset="-34"/>
              </a:rPr>
              <a:t>ผู้ปฏิบัติงาน นายสง่า  โปธา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7250" y="2428875"/>
            <a:ext cx="7772400" cy="1143000"/>
          </a:xfrm>
          <a:solidFill>
            <a:srgbClr val="FF000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6000" b="1" dirty="0" smtClean="0"/>
              <a:t>นโยบายและแผน</a:t>
            </a:r>
            <a:endParaRPr lang="th-TH" sz="6000" b="1" dirty="0"/>
          </a:p>
        </p:txBody>
      </p:sp>
      <p:sp>
        <p:nvSpPr>
          <p:cNvPr id="20483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ชื่อเรื่อง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363272" cy="796950"/>
          </a:xfrm>
        </p:spPr>
        <p:txBody>
          <a:bodyPr/>
          <a:lstStyle/>
          <a:p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การจัดทำโครงการยุทธศาสตร์ (ที่ยังไม่แล้วเสร็จ)  </a:t>
            </a:r>
            <a:endParaRPr lang="en-US" b="1" dirty="0" smtClean="0">
              <a:latin typeface="Cordia New" pitchFamily="34" charset="-34"/>
              <a:cs typeface="Cordia New" pitchFamily="34" charset="-34"/>
            </a:endParaRPr>
          </a:p>
        </p:txBody>
      </p:sp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457200" y="980728"/>
          <a:ext cx="8435280" cy="438193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22712"/>
                <a:gridCol w="792088"/>
                <a:gridCol w="2520280"/>
                <a:gridCol w="1800200"/>
              </a:tblGrid>
              <a:tr h="372999"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โครงการ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สถานะ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การดำเนินงาน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แหล่งเงิน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66542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การจัดหาระบบ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lang="en-US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WI-FI 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กลุ่มอาคารหอพักนักศึกษา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อนุมัติ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จัดส่งเอกสารเพื่อขออนุมัติซื้อครุภัณฑ์ไปยังงานพัสดุ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งบยุทธศาสตร์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lang="th-TH" sz="2000" baseline="0" dirty="0" err="1" smtClean="0">
                          <a:latin typeface="Cordia New" pitchFamily="34" charset="-34"/>
                          <a:cs typeface="Cordia New" pitchFamily="34" charset="-34"/>
                        </a:rPr>
                        <a:t>สนอ.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71931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ประกวดหน่วยงานที่นำเทคโนโลยีสารสนเทศมาใช้ในการพัฒนาระบบงาน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อนุมัติ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ทำการตัดสินการประกวดเมื่อวันที่ 14 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สค.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55 กำลังทำรายงานผลการประกวด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งบยุทธศาสตร์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lang="th-TH" sz="2000" baseline="0" dirty="0" err="1" smtClean="0">
                          <a:latin typeface="Cordia New" pitchFamily="34" charset="-34"/>
                          <a:cs typeface="Cordia New" pitchFamily="34" charset="-34"/>
                        </a:rPr>
                        <a:t>สนอ.</a:t>
                      </a:r>
                      <a:endParaRPr lang="en-US" sz="2000" dirty="0" smtClean="0">
                        <a:latin typeface="Cordia New" pitchFamily="34" charset="-34"/>
                        <a:cs typeface="Cordia New" pitchFamily="34" charset="-34"/>
                      </a:endParaRPr>
                    </a:p>
                    <a:p>
                      <a:pPr>
                        <a:buFontTx/>
                        <a:buNone/>
                      </a:pP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71931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จัดหาคอมพิวเตอร์แม่ข่ายเพื่อเป็นศูนย์ข้อมูลกลางสำนักงานอธิการบดี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อนุมัติ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อยู่ในระหว่างดำเนินการสั่งซื้อครุภัณฑ์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งบยุทธศาสตร์</a:t>
                      </a:r>
                      <a:r>
                        <a:rPr lang="th-TH" sz="20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lang="th-TH" sz="2000" baseline="0" dirty="0" err="1" smtClean="0">
                          <a:latin typeface="Cordia New" pitchFamily="34" charset="-34"/>
                          <a:cs typeface="Cordia New" pitchFamily="34" charset="-34"/>
                        </a:rPr>
                        <a:t>สนอ.</a:t>
                      </a:r>
                      <a:endParaRPr lang="en-US" sz="2000" dirty="0" smtClean="0">
                        <a:latin typeface="Cordia New" pitchFamily="34" charset="-34"/>
                        <a:cs typeface="Cordia New" pitchFamily="34" charset="-34"/>
                      </a:endParaRPr>
                    </a:p>
                    <a:p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71931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ถ่ายทำหนังสั้นเพื่อเผยแพร่มหาวิทยาลัยแม่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โจ้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อนุมัติ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กำลังดำเนินการตรวจรับ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เงินรายได้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1931"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ส่งเสริมสนับสนุนให้นักศึกษามีรายได้ระหว่างเรียนภายในมหาวิทยาลัยแม่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โจ้</a:t>
                      </a: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 ประจำปีการศึกษา 2555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อนุมัติ</a:t>
                      </a:r>
                      <a:endParaRPr lang="en-US" sz="20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ดำเนินการตั้งเบิกเดือน 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กค.</a:t>
                      </a: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 – 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กย.</a:t>
                      </a: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 55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งบกลางมหาวิทยาลัย</a:t>
                      </a:r>
                      <a:b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</a:b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(เงิน </a:t>
                      </a:r>
                      <a:r>
                        <a:rPr lang="th-TH" sz="2000" dirty="0" err="1" smtClean="0">
                          <a:latin typeface="Cordia New" pitchFamily="34" charset="-34"/>
                          <a:cs typeface="Cordia New" pitchFamily="34" charset="-34"/>
                        </a:rPr>
                        <a:t>งป</a:t>
                      </a:r>
                      <a:r>
                        <a:rPr lang="th-TH" sz="2000" dirty="0" smtClean="0">
                          <a:latin typeface="Cordia New" pitchFamily="34" charset="-34"/>
                          <a:cs typeface="Cordia New" pitchFamily="34" charset="-34"/>
                        </a:rPr>
                        <a:t>ม. แผ่นดิน)</a:t>
                      </a:r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th-TH" sz="3600" b="1" dirty="0" smtClean="0">
                <a:latin typeface="Cordia New" pitchFamily="34" charset="-34"/>
                <a:cs typeface="Cordia New" pitchFamily="34" charset="-34"/>
              </a:rPr>
              <a:t>การจัดทำคำของบประมาณเงินรายได้</a:t>
            </a:r>
            <a:endParaRPr lang="th-TH" sz="3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  <a:endParaRPr lang="th-TH"/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/>
        </p:nvGraphicFramePr>
        <p:xfrm>
          <a:off x="971600" y="1052736"/>
          <a:ext cx="7344816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หมวดรายจ่าย</a:t>
                      </a:r>
                      <a:endParaRPr lang="th-TH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/>
                        <a:t>จำนวนเงิน (บาท)</a:t>
                      </a:r>
                      <a:endParaRPr lang="th-TH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1" dirty="0" smtClean="0"/>
                        <a:t>งบบุคลากร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h-TH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0" dirty="0" smtClean="0"/>
                        <a:t>     - ค่าจ้างชั่วคราว</a:t>
                      </a:r>
                      <a:endParaRPr lang="th-TH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b="0" dirty="0" smtClean="0"/>
                        <a:t>794,880</a:t>
                      </a:r>
                      <a:endParaRPr lang="th-TH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0" dirty="0" smtClean="0"/>
                        <a:t>     -</a:t>
                      </a:r>
                      <a:r>
                        <a:rPr lang="th-TH" sz="2000" b="0" baseline="0" dirty="0" smtClean="0"/>
                        <a:t> พนักงานมหาวิทยาลัยเงินรายได้</a:t>
                      </a:r>
                      <a:endParaRPr lang="th-TH" sz="20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b="0" dirty="0" smtClean="0"/>
                        <a:t>163,968</a:t>
                      </a:r>
                      <a:endParaRPr lang="th-TH" sz="20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1" dirty="0" smtClean="0"/>
                        <a:t>งบดำเนินงาน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     - ค่าตอบแทน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/>
                        <a:t>792,880</a:t>
                      </a:r>
                      <a:endParaRPr lang="th-TH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     - ค่าใช้สอย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/>
                        <a:t>9,925,790</a:t>
                      </a:r>
                      <a:endParaRPr lang="th-TH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     - ค่าวัสดุ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/>
                        <a:t>395,000</a:t>
                      </a:r>
                      <a:endParaRPr lang="th-TH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     - ค่าสาธารณูปโภค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/>
                        <a:t>3,988,340</a:t>
                      </a:r>
                      <a:endParaRPr lang="th-TH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b="1" dirty="0" smtClean="0"/>
                        <a:t>งบลงทุน</a:t>
                      </a:r>
                      <a:endParaRPr lang="th-TH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000" dirty="0" smtClean="0"/>
                        <a:t>     - ค่าครุภัณฑ์</a:t>
                      </a:r>
                      <a:endParaRPr lang="th-TH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000" dirty="0" smtClean="0"/>
                        <a:t>14,009,600</a:t>
                      </a:r>
                      <a:endParaRPr lang="th-TH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/>
                        <a:t>รวมทั้งสิ้น</a:t>
                      </a:r>
                      <a:endParaRPr lang="th-TH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/>
                        <a:t>30,070,378</a:t>
                      </a:r>
                      <a:endParaRPr lang="th-TH" sz="24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78098"/>
          </a:xfrm>
        </p:spPr>
        <p:txBody>
          <a:bodyPr/>
          <a:lstStyle/>
          <a:p>
            <a:r>
              <a:rPr lang="th-TH" sz="3600" b="1" dirty="0" smtClean="0">
                <a:latin typeface="Cordia New" pitchFamily="34" charset="-34"/>
                <a:cs typeface="Cordia New" pitchFamily="34" charset="-34"/>
              </a:rPr>
              <a:t>การจัดทำคำของบประมาณเงินรายได้</a:t>
            </a:r>
            <a:endParaRPr lang="th-TH" sz="3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  <a:endParaRPr lang="th-TH"/>
          </a:p>
        </p:txBody>
      </p:sp>
      <p:graphicFrame>
        <p:nvGraphicFramePr>
          <p:cNvPr id="8" name="ตาราง 7"/>
          <p:cNvGraphicFramePr>
            <a:graphicFrameLocks noGrp="1"/>
          </p:cNvGraphicFramePr>
          <p:nvPr/>
        </p:nvGraphicFramePr>
        <p:xfrm>
          <a:off x="971600" y="1052736"/>
          <a:ext cx="7344816" cy="1950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6584"/>
                <a:gridCol w="20882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หมวดรายรับ</a:t>
                      </a:r>
                      <a:endParaRPr lang="th-TH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800" dirty="0" smtClean="0"/>
                        <a:t>จำนวนเงิน (บาท)</a:t>
                      </a:r>
                      <a:endParaRPr lang="th-TH" sz="2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0" dirty="0" smtClean="0"/>
                        <a:t>ค่าเช่าห้องเสนอราคา</a:t>
                      </a:r>
                      <a:endParaRPr lang="th-T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0" dirty="0" smtClean="0"/>
                        <a:t>300,000</a:t>
                      </a:r>
                      <a:endParaRPr lang="th-T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0" dirty="0" smtClean="0"/>
                        <a:t>ค่าเช่าร้านค้า (อาคารเรียนรวม</a:t>
                      </a:r>
                      <a:r>
                        <a:rPr lang="th-TH" sz="2400" b="0" baseline="0" dirty="0" smtClean="0"/>
                        <a:t> 70 ปี)</a:t>
                      </a:r>
                      <a:endParaRPr lang="th-TH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0" dirty="0" smtClean="0"/>
                        <a:t>140,400</a:t>
                      </a:r>
                      <a:endParaRPr lang="th-TH" sz="2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800" b="1" dirty="0" smtClean="0"/>
                        <a:t>รวมทั้งสิ้น</a:t>
                      </a:r>
                      <a:endParaRPr lang="th-TH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800" b="1" dirty="0" smtClean="0"/>
                        <a:t>440,400</a:t>
                      </a:r>
                      <a:endParaRPr lang="th-TH" sz="2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 smtClean="0"/>
              <a:t>งานบริหารและธุรการ ศูนย์เทคโนโลยีสารสนเทศ</a:t>
            </a:r>
          </a:p>
        </p:txBody>
      </p:sp>
      <p:graphicFrame>
        <p:nvGraphicFramePr>
          <p:cNvPr id="10" name="ไดอะแกรม 9"/>
          <p:cNvGraphicFramePr/>
          <p:nvPr/>
        </p:nvGraphicFramePr>
        <p:xfrm>
          <a:off x="1142976" y="1071546"/>
          <a:ext cx="7215238" cy="47863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071563" y="285750"/>
            <a:ext cx="73580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3200" b="1">
                <a:latin typeface="Cordia New" pitchFamily="34" charset="-34"/>
                <a:cs typeface="Cordia New" pitchFamily="34" charset="-34"/>
              </a:rPr>
              <a:t>รายงานการปฏิบัติงานงานบริหารและธุรการ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27584" y="959694"/>
            <a:ext cx="7772400" cy="1143000"/>
          </a:xfrm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th-TH" sz="3200" b="1" dirty="0" smtClean="0">
                <a:solidFill>
                  <a:schemeClr val="bg1"/>
                </a:solidFill>
                <a:latin typeface="Cordia New" pitchFamily="34" charset="-34"/>
                <a:cs typeface="Cordia New" pitchFamily="34" charset="-34"/>
              </a:rPr>
              <a:t>การสำรวจความพึงพอใจ และความต้องการของนักศึกษาในการให้บริการของศูนย์เทคโนโลยีสารสนเทศ</a:t>
            </a:r>
            <a:endParaRPr lang="th-TH" sz="3200" b="1" dirty="0">
              <a:solidFill>
                <a:schemeClr val="bg1"/>
              </a:solidFill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827584" y="2132856"/>
            <a:ext cx="7772400" cy="2485256"/>
          </a:xfrm>
        </p:spPr>
        <p:txBody>
          <a:bodyPr/>
          <a:lstStyle/>
          <a:p>
            <a:pPr algn="thaiDist">
              <a:buNone/>
            </a:pPr>
            <a:r>
              <a:rPr lang="en-US" dirty="0" smtClean="0"/>
              <a:t>		</a:t>
            </a:r>
            <a:r>
              <a:rPr lang="th-TH" dirty="0" smtClean="0"/>
              <a:t>จัดทำแบบสำรวจ</a:t>
            </a:r>
            <a:r>
              <a:rPr lang="th-TH" sz="2800" dirty="0" smtClean="0">
                <a:latin typeface="Cordia New" pitchFamily="34" charset="-34"/>
                <a:cs typeface="Cordia New" pitchFamily="34" charset="-34"/>
              </a:rPr>
              <a:t>ความพึงพอใจ และความต้องการของนักศึกษาในการให้บริการของศูนย์เทคโนโลยีสารสนเทศ 4 ด้าน ได้แก่ 1) ระบบเครือข่ายและอินเตอร์เน็ต  2) ระบบคอมพิวเตอร์และบริการ   3) ห้องการเรียนการสอน  และ 4) เว็บไซต์มหาวิทยาลัย โดยกำลังทำการแจกแบบสำรวจ จำนวน 1,000 แผ่น  ณ อาคารเรียนรวม 70 ปี และหอพักนักศึกษา</a:t>
            </a:r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  <a:endParaRPr lang="th-TH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7250" y="2428875"/>
            <a:ext cx="7772400" cy="1143000"/>
          </a:xfrm>
          <a:solidFill>
            <a:srgbClr val="0070C0"/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6000" b="1" dirty="0" smtClean="0"/>
              <a:t>อาคารสถานที่</a:t>
            </a:r>
            <a:endParaRPr lang="th-TH" sz="6000" b="1" dirty="0"/>
          </a:p>
        </p:txBody>
      </p:sp>
      <p:sp>
        <p:nvSpPr>
          <p:cNvPr id="23555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92275" y="188913"/>
            <a:ext cx="6119813" cy="708025"/>
          </a:xfrm>
          <a:prstGeom prst="rect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th-TH" sz="4000" b="1" dirty="0">
                <a:solidFill>
                  <a:schemeClr val="bg1"/>
                </a:solidFill>
              </a:rPr>
              <a:t>ห้องบริการอินเทอร์เน็ต 70 ปี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11832" y="1125538"/>
            <a:ext cx="78486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200" b="1" dirty="0" smtClean="0">
                <a:latin typeface="Cordia New" pitchFamily="34" charset="-34"/>
                <a:cs typeface="Cordia New" pitchFamily="34" charset="-34"/>
              </a:rPr>
              <a:t>เดือน </a:t>
            </a: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กรกฎาคม </a:t>
            </a:r>
            <a:r>
              <a:rPr lang="th-TH" sz="2200" b="1" dirty="0" smtClean="0">
                <a:latin typeface="Cordia New" pitchFamily="34" charset="-34"/>
                <a:cs typeface="Cordia New" pitchFamily="34" charset="-34"/>
              </a:rPr>
              <a:t>2555</a:t>
            </a:r>
            <a:endParaRPr lang="th-TH" sz="2200" b="1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200" b="1" dirty="0" smtClean="0">
                <a:latin typeface="Cordia New" pitchFamily="34" charset="-34"/>
                <a:cs typeface="Cordia New" pitchFamily="34" charset="-34"/>
              </a:rPr>
              <a:t>นักศึกษาใช้บริการอินเทอร์เน็ต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ห้อง </a:t>
            </a:r>
            <a:r>
              <a:rPr lang="en-US" sz="2200" dirty="0">
                <a:latin typeface="Cordia New" pitchFamily="34" charset="-34"/>
                <a:cs typeface="Cordia New" pitchFamily="34" charset="-34"/>
              </a:rPr>
              <a:t>A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 และ </a:t>
            </a:r>
            <a:r>
              <a:rPr lang="en-US" sz="2200" dirty="0" smtClean="0">
                <a:latin typeface="Cordia New" pitchFamily="34" charset="-34"/>
                <a:cs typeface="Cordia New" pitchFamily="34" charset="-34"/>
              </a:rPr>
              <a:t>B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จำนวน 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7,176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ชั่วโมง</a:t>
            </a:r>
            <a:endParaRPr lang="th-TH" sz="22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74923" y="1988840"/>
            <a:ext cx="8569077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200" b="1" dirty="0">
                <a:latin typeface="Cordia New" pitchFamily="34" charset="-34"/>
                <a:cs typeface="Cordia New" pitchFamily="34" charset="-34"/>
              </a:rPr>
              <a:t> A</a:t>
            </a: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2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200" b="1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ใช้เพื่อทดสอบนักศึกษาด้าน </a:t>
            </a:r>
            <a:r>
              <a:rPr lang="en-US" sz="2200" dirty="0" smtClean="0">
                <a:latin typeface="Cordia New" pitchFamily="34" charset="-34"/>
                <a:cs typeface="Cordia New" pitchFamily="34" charset="-34"/>
              </a:rPr>
              <a:t>ICT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จำนวน 4 วัน</a:t>
            </a:r>
            <a:endParaRPr lang="th-TH" sz="22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2. กอง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การเจ้าหน้าที่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ใช้เพื่อ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สอบบุคลากรเป็น พน</a:t>
            </a:r>
            <a:r>
              <a:rPr lang="th-TH" sz="2200" dirty="0" err="1">
                <a:latin typeface="Cordia New" pitchFamily="34" charset="-34"/>
                <a:cs typeface="Cordia New" pitchFamily="34" charset="-34"/>
              </a:rPr>
              <a:t>ง.ม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หาวิทยาลัยสายสนับสนุน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จำนวน 1 วัน                                                      </a:t>
            </a:r>
            <a:endParaRPr lang="th-TH" sz="22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dirty="0">
                <a:latin typeface="Cordia New" pitchFamily="34" charset="-34"/>
                <a:cs typeface="Cordia New" pitchFamily="34" charset="-34"/>
              </a:rPr>
              <a:t>	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39552" y="3140968"/>
            <a:ext cx="8424863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200" b="1" dirty="0">
                <a:latin typeface="Cordia New" pitchFamily="34" charset="-34"/>
                <a:cs typeface="Cordia New" pitchFamily="34" charset="-34"/>
              </a:rPr>
              <a:t> B</a:t>
            </a: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2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200" b="1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2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คณะวิทยาศาสตร์ ใช้สอบ วิชา คม 100 จำนวน 3 วัน</a:t>
            </a:r>
            <a:endParaRPr lang="th-TH" sz="22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2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200" dirty="0" smtClean="0">
                <a:latin typeface="Cordia New" pitchFamily="34" charset="-34"/>
                <a:cs typeface="Cordia New" pitchFamily="34" charset="-34"/>
              </a:rPr>
              <a:t>2. คณะศิลปะศาสตร์ ใช้เพื่อเรียนภาษาอังกฤษ จำนวน 4 วัน</a:t>
            </a:r>
            <a:endParaRPr lang="th-TH" sz="22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9552" y="4293096"/>
            <a:ext cx="8208962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0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000" b="1" dirty="0">
                <a:latin typeface="Cordia New" pitchFamily="34" charset="-34"/>
                <a:cs typeface="Cordia New" pitchFamily="34" charset="-34"/>
              </a:rPr>
              <a:t> C </a:t>
            </a:r>
            <a:r>
              <a:rPr lang="th-TH" sz="20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000" b="1" u="sng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0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0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คณะวิทยาศาสตร์ใช้เพื่อสอบวิชา คม. 100 จำนวน 6 วัน</a:t>
            </a:r>
          </a:p>
          <a:p>
            <a:pPr>
              <a:defRPr/>
            </a:pP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	2. คณะบริหารธุรกิจ ใช้เพื่อฝึกอบรมโปรแกรม </a:t>
            </a:r>
            <a:r>
              <a:rPr lang="en-US" sz="2000" dirty="0" smtClean="0">
                <a:latin typeface="Cordia New" pitchFamily="34" charset="-34"/>
                <a:cs typeface="Cordia New" pitchFamily="34" charset="-34"/>
              </a:rPr>
              <a:t>Excel </a:t>
            </a: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ให้นักศึกษาที่จะ</a:t>
            </a:r>
            <a:r>
              <a:rPr lang="th-TH" sz="2000" dirty="0" err="1" smtClean="0">
                <a:latin typeface="Cordia New" pitchFamily="34" charset="-34"/>
                <a:cs typeface="Cordia New" pitchFamily="34" charset="-34"/>
              </a:rPr>
              <a:t>ไปสห</a:t>
            </a: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กิจฯ จำนวน 3 วัน</a:t>
            </a:r>
            <a:r>
              <a:rPr lang="th-TH" sz="2000" dirty="0">
                <a:latin typeface="Cordia New" pitchFamily="34" charset="-34"/>
                <a:cs typeface="Cordia New" pitchFamily="34" charset="-34"/>
              </a:rPr>
              <a:t>	</a:t>
            </a:r>
            <a:endParaRPr lang="th-TH" sz="2000" dirty="0" smtClean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	3. คณะศิลปะศาสตร์ ใช้เพื่อเรียนภาษาอังกฤษ จำนวน 1 วัน</a:t>
            </a:r>
            <a:endParaRPr lang="th-TH" sz="20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0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4. ใช้ทดสอบนักศึกษาด้าน </a:t>
            </a:r>
            <a:r>
              <a:rPr lang="en-US" sz="2000" dirty="0" smtClean="0">
                <a:latin typeface="Cordia New" pitchFamily="34" charset="-34"/>
                <a:cs typeface="Cordia New" pitchFamily="34" charset="-34"/>
              </a:rPr>
              <a:t>ICT </a:t>
            </a:r>
            <a:r>
              <a:rPr lang="th-TH" sz="2000" dirty="0" smtClean="0">
                <a:latin typeface="Cordia New" pitchFamily="34" charset="-34"/>
                <a:cs typeface="Cordia New" pitchFamily="34" charset="-34"/>
              </a:rPr>
              <a:t>จำนวน 1 วัน</a:t>
            </a:r>
            <a:endParaRPr lang="th-TH" sz="2000" dirty="0"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95536" y="1125538"/>
            <a:ext cx="856907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A</a:t>
            </a: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4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400" b="1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ใช้เพื่อทดสอบนักศึกษาด้าน 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ICT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จำนวน 4 วัน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2. กอง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การเจ้าหน้าที่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ใช้เพื่อ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สอบบุคลากรเป็น พน</a:t>
            </a:r>
            <a:r>
              <a:rPr lang="th-TH" sz="2400" dirty="0" err="1">
                <a:latin typeface="Cordia New" pitchFamily="34" charset="-34"/>
                <a:cs typeface="Cordia New" pitchFamily="34" charset="-34"/>
              </a:rPr>
              <a:t>ง.ม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หาวิทยาลัยสายสนับสนุน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จำนวน 1 วัน                                                        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dirty="0">
                <a:latin typeface="Cordia New" pitchFamily="34" charset="-34"/>
                <a:cs typeface="Cordia New" pitchFamily="34" charset="-34"/>
              </a:rPr>
              <a:t>	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7544" y="2492896"/>
            <a:ext cx="842486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B</a:t>
            </a: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  </a:t>
            </a:r>
            <a:r>
              <a:rPr lang="th-TH" sz="24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400" b="1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คณะวิทยาศาสตร์ ใช้สอบ วิชา คม 100 จำนวน 3 วัน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2. คณะศิลปะศาสตร์ ใช้เพื่อเรียนภาษาอังกฤษ จำนวน 4 วัน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67544" y="3789040"/>
            <a:ext cx="8208962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ห้องบริการอินเทอร์เน็ต </a:t>
            </a:r>
            <a:r>
              <a:rPr lang="en-US" sz="2400" b="1" dirty="0">
                <a:latin typeface="Cordia New" pitchFamily="34" charset="-34"/>
                <a:cs typeface="Cordia New" pitchFamily="34" charset="-34"/>
              </a:rPr>
              <a:t> C </a:t>
            </a:r>
            <a:r>
              <a:rPr lang="th-TH" sz="2400" b="1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sz="2400" b="1" u="sng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1.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คณะวิทยาศาสตร์ใช้เพื่อสอบวิชา คม. 100 จำนวน 6 วัน</a:t>
            </a:r>
          </a:p>
          <a:p>
            <a:pPr>
              <a:defRPr/>
            </a:pP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	2. คณะบริหารธุรกิจ ใช้เพื่อฝึกอบรมโปรแกรม 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Excel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ให้นักศึกษาที่จะ</a:t>
            </a:r>
            <a:r>
              <a:rPr lang="th-TH" sz="2400" dirty="0" err="1" smtClean="0">
                <a:latin typeface="Cordia New" pitchFamily="34" charset="-34"/>
                <a:cs typeface="Cordia New" pitchFamily="34" charset="-34"/>
              </a:rPr>
              <a:t>ไปสห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กิจฯ จำนวน  </a:t>
            </a:r>
            <a:br>
              <a:rPr lang="th-TH" sz="2400" dirty="0" smtClean="0">
                <a:latin typeface="Cordia New" pitchFamily="34" charset="-34"/>
                <a:cs typeface="Cordia New" pitchFamily="34" charset="-34"/>
              </a:rPr>
            </a:b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                    3 วัน</a:t>
            </a:r>
            <a:r>
              <a:rPr lang="th-TH" sz="2400" dirty="0">
                <a:latin typeface="Cordia New" pitchFamily="34" charset="-34"/>
                <a:cs typeface="Cordia New" pitchFamily="34" charset="-34"/>
              </a:rPr>
              <a:t>	</a:t>
            </a:r>
            <a:endParaRPr lang="th-TH" sz="2400" dirty="0" smtClean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	3. คณะศิลปะศาสตร์ ใช้เพื่อเรียนภาษาอังกฤษ จำนวน 1 วัน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  <a:p>
            <a:pPr>
              <a:defRPr/>
            </a:pPr>
            <a:r>
              <a:rPr lang="th-TH" sz="2400" dirty="0">
                <a:latin typeface="Cordia New" pitchFamily="34" charset="-34"/>
                <a:cs typeface="Cordia New" pitchFamily="34" charset="-34"/>
              </a:rPr>
              <a:t>	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4. ใช้ทดสอบนักศึกษาด้าน </a:t>
            </a:r>
            <a:r>
              <a:rPr lang="en-US" sz="2400" dirty="0" smtClean="0">
                <a:latin typeface="Cordia New" pitchFamily="34" charset="-34"/>
                <a:cs typeface="Cordia New" pitchFamily="34" charset="-34"/>
              </a:rPr>
              <a:t>ICT </a:t>
            </a:r>
            <a:r>
              <a:rPr lang="th-TH" sz="2400" dirty="0" smtClean="0">
                <a:latin typeface="Cordia New" pitchFamily="34" charset="-34"/>
                <a:cs typeface="Cordia New" pitchFamily="34" charset="-34"/>
              </a:rPr>
              <a:t>จำนวน 1 วัน</a:t>
            </a:r>
            <a:endParaRPr lang="th-TH" sz="2400" dirty="0">
              <a:latin typeface="Cordia New" pitchFamily="34" charset="-34"/>
              <a:cs typeface="Cordia New" pitchFamily="34" charset="-34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29699" name="TextBox 4"/>
          <p:cNvSpPr txBox="1">
            <a:spLocks noChangeArrowheads="1"/>
          </p:cNvSpPr>
          <p:nvPr/>
        </p:nvSpPr>
        <p:spPr bwMode="auto">
          <a:xfrm>
            <a:off x="714375" y="928688"/>
            <a:ext cx="7929563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6000" b="1">
                <a:latin typeface="LK_DookDiK_01" pitchFamily="2" charset="0"/>
                <a:cs typeface="LK_DookDiK_01" pitchFamily="2" charset="0"/>
              </a:rPr>
              <a:t>จบการนำเสนอ</a:t>
            </a:r>
          </a:p>
        </p:txBody>
      </p:sp>
      <p:pic>
        <p:nvPicPr>
          <p:cNvPr id="29700" name="รูปภาพ 5" descr="ขอบคุณค่ะ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50" y="2333625"/>
            <a:ext cx="2925763" cy="307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57250" y="2428875"/>
            <a:ext cx="7772400" cy="1143000"/>
          </a:xfrm>
          <a:solidFill>
            <a:schemeClr val="accent2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h-TH" sz="6000" b="1" dirty="0" smtClean="0">
                <a:solidFill>
                  <a:schemeClr val="tx1"/>
                </a:solidFill>
              </a:rPr>
              <a:t>การเงิน บัญชี</a:t>
            </a:r>
            <a:endParaRPr lang="th-TH" sz="6000" b="1" dirty="0">
              <a:solidFill>
                <a:schemeClr val="tx1"/>
              </a:solidFill>
            </a:endParaRPr>
          </a:p>
        </p:txBody>
      </p:sp>
      <p:sp>
        <p:nvSpPr>
          <p:cNvPr id="9219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dirty="0" smtClean="0"/>
              <a:t>งานบริหารและธุรการ ศูนย์เทคโนโลยีสารสนเทศ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306388"/>
            <a:ext cx="7848600" cy="1065212"/>
          </a:xfrm>
          <a:noFill/>
          <a:effectLst>
            <a:prstShdw prst="shdw12">
              <a:schemeClr val="bg2">
                <a:alpha val="50000"/>
              </a:schemeClr>
            </a:prstShdw>
          </a:effectLst>
        </p:spPr>
        <p:txBody>
          <a:bodyPr/>
          <a:lstStyle/>
          <a:p>
            <a:r>
              <a:rPr lang="th-TH" sz="47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rdia New" pitchFamily="34" charset="-34"/>
                <a:cs typeface="Cordia New" pitchFamily="34" charset="-34"/>
              </a:rPr>
              <a:t>เงินรายได้จากการดำเนินงาน</a:t>
            </a:r>
          </a:p>
        </p:txBody>
      </p:sp>
      <p:graphicFrame>
        <p:nvGraphicFramePr>
          <p:cNvPr id="21545" name="Group 41"/>
          <p:cNvGraphicFramePr>
            <a:graphicFrameLocks noGrp="1"/>
          </p:cNvGraphicFramePr>
          <p:nvPr>
            <p:ph/>
          </p:nvPr>
        </p:nvGraphicFramePr>
        <p:xfrm>
          <a:off x="539750" y="1835150"/>
          <a:ext cx="8208963" cy="2704783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6553200"/>
                <a:gridCol w="1655763"/>
              </a:tblGrid>
              <a:tr h="50641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จำนวนเงิน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>
                    <a:solidFill>
                      <a:srgbClr val="FFC000"/>
                    </a:solidFill>
                  </a:tcPr>
                </a:tc>
              </a:tr>
              <a:tr h="525463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ค่าเช่าสถานที่  บริษัท </a:t>
                      </a:r>
                      <a:r>
                        <a:rPr kumimoji="0" lang="th-TH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บีส</a:t>
                      </a: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ได</a:t>
                      </a:r>
                      <a:r>
                        <a:rPr kumimoji="0" lang="th-TH" sz="28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เมนชั่น</a:t>
                      </a: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จำกัด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r>
                        <a:rPr kumimoji="0" lang="th-TH" sz="26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2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25,000</a:t>
                      </a: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</a:tr>
              <a:tr h="504825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ค่าพิมพ์โปสเตอร์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350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ค่าเช่าเครื่องคอมพิวเตอร์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69,000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</a:tr>
              <a:tr h="4445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รวมเงินทั้งสิ้น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94,350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09600" y="188913"/>
            <a:ext cx="7848600" cy="1393825"/>
          </a:xfrm>
          <a:noFill/>
          <a:ln>
            <a:noFill/>
          </a:ln>
          <a:effectLst>
            <a:prstShdw prst="shdw12">
              <a:schemeClr val="bg2">
                <a:alpha val="50000"/>
              </a:schemeClr>
            </a:prstShdw>
          </a:effectLst>
        </p:spPr>
        <p:txBody>
          <a:bodyPr/>
          <a:lstStyle/>
          <a:p>
            <a:r>
              <a:rPr lang="th-TH" sz="43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rdia New" pitchFamily="34" charset="-34"/>
                <a:cs typeface="Cordia New" pitchFamily="34" charset="-34"/>
              </a:rPr>
              <a:t>สรุปเงินรายได้ส่งคลัง</a:t>
            </a:r>
            <a:br>
              <a:rPr lang="th-TH" sz="43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ordia New" pitchFamily="34" charset="-34"/>
                <a:cs typeface="Cordia New" pitchFamily="34" charset="-34"/>
              </a:rPr>
            </a:br>
            <a:r>
              <a:rPr lang="th-TH" sz="4300" b="1" dirty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1 ตุลาคม – </a:t>
            </a:r>
            <a:r>
              <a:rPr lang="th-TH" sz="4300" b="1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 กรกฎาคม 2555</a:t>
            </a:r>
            <a:endParaRPr lang="th-TH" sz="4300" b="1" dirty="0">
              <a:solidFill>
                <a:schemeClr val="tx1"/>
              </a:solidFill>
              <a:latin typeface="Cordia New" pitchFamily="34" charset="-34"/>
              <a:cs typeface="Cordia New" pitchFamily="34" charset="-34"/>
            </a:endParaRPr>
          </a:p>
        </p:txBody>
      </p:sp>
      <p:graphicFrame>
        <p:nvGraphicFramePr>
          <p:cNvPr id="4284" name="Group 188"/>
          <p:cNvGraphicFramePr>
            <a:graphicFrameLocks noGrp="1"/>
          </p:cNvGraphicFramePr>
          <p:nvPr>
            <p:ph/>
          </p:nvPr>
        </p:nvGraphicFramePr>
        <p:xfrm>
          <a:off x="468313" y="1700213"/>
          <a:ext cx="8229600" cy="4404360"/>
        </p:xfrm>
        <a:graphic>
          <a:graphicData uri="http://schemas.openxmlformats.org/drawingml/2006/table">
            <a:tbl>
              <a:tblPr>
                <a:tableStyleId>{BC89EF96-8CEA-46FF-86C4-4CE0E7609802}</a:tableStyleId>
              </a:tblPr>
              <a:tblGrid>
                <a:gridCol w="6569075"/>
                <a:gridCol w="1660525"/>
              </a:tblGrid>
              <a:tr h="49053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จำนวนเงิน</a:t>
                      </a:r>
                      <a:endParaRPr kumimoji="0" lang="en-US" sz="3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ค่าพิมพ์โปสเตอร์</a:t>
                      </a:r>
                      <a:r>
                        <a:rPr kumimoji="0" lang="en-US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 </a:t>
                      </a: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8,750</a:t>
                      </a: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ค่าพิมพ์งาน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107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ค่าเช่าห้องเสนอราคา</a:t>
                      </a:r>
                      <a:r>
                        <a:rPr kumimoji="0" lang="en-US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 </a:t>
                      </a: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2</a:t>
                      </a:r>
                      <a:r>
                        <a:rPr kumimoji="0" lang="en-US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50</a:t>
                      </a: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,000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ค่าเช่าห้องบรรยาย</a:t>
                      </a:r>
                      <a:r>
                        <a:rPr kumimoji="0" lang="en-US" sz="3000" u="none" strike="noStrike" cap="none" normalizeH="0" baseline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 </a:t>
                      </a:r>
                      <a:r>
                        <a:rPr kumimoji="0" lang="th-TH" sz="3000" u="none" strike="noStrike" cap="none" normalizeH="0" baseline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3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3,500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ค่าเช่าเครื่องคอมพิวเตอร์</a:t>
                      </a:r>
                      <a:r>
                        <a:rPr kumimoji="0" lang="en-US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 </a:t>
                      </a: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th-TH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134,400</a:t>
                      </a:r>
                      <a:endParaRPr kumimoji="0" lang="en-US" sz="3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just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ค่าสมัครสอบวัดความรู้ความสามารถทางด้านไอที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 </a:t>
                      </a: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(เงินรับฝาก)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24,950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  <a:tr h="50006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รวมเงินทั้งสิ้น</a:t>
                      </a:r>
                      <a:endParaRPr kumimoji="0" lang="en-US" sz="3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421,707</a:t>
                      </a:r>
                      <a:r>
                        <a:rPr kumimoji="0" lang="th-TH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ordia New" pitchFamily="34" charset="-34"/>
                          <a:cs typeface="Cordia New" pitchFamily="34" charset="-34"/>
                        </a:rPr>
                        <a:t>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ชื่อเรื่อง 1"/>
          <p:cNvSpPr>
            <a:spLocks noGrp="1"/>
          </p:cNvSpPr>
          <p:nvPr>
            <p:ph type="title"/>
          </p:nvPr>
        </p:nvSpPr>
        <p:spPr>
          <a:xfrm>
            <a:off x="1331640" y="908050"/>
            <a:ext cx="6840760" cy="511175"/>
          </a:xfrm>
        </p:spPr>
        <p:txBody>
          <a:bodyPr/>
          <a:lstStyle/>
          <a:p>
            <a:pPr eaLnBrk="1" hangingPunct="1"/>
            <a:r>
              <a:rPr lang="th-TH" sz="2400" b="1" dirty="0" smtClean="0">
                <a:latin typeface="Cordia New" pitchFamily="34" charset="-34"/>
                <a:cs typeface="Cordia New" pitchFamily="34" charset="-34"/>
              </a:rPr>
              <a:t>การใช้จ่ายงบประมาณแผ่นดินเดือน กรกฎาคม 2555</a:t>
            </a:r>
          </a:p>
        </p:txBody>
      </p:sp>
      <p:sp>
        <p:nvSpPr>
          <p:cNvPr id="12291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2700338" y="1412875"/>
            <a:ext cx="37433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th-TH" sz="2400" b="1" dirty="0">
                <a:latin typeface="Cordia New" pitchFamily="34" charset="-34"/>
                <a:cs typeface="Cordia New" pitchFamily="34" charset="-34"/>
              </a:rPr>
              <a:t>หมวดตอบแทน ใช้สอย วัสดุ</a:t>
            </a:r>
          </a:p>
        </p:txBody>
      </p:sp>
      <p:graphicFrame>
        <p:nvGraphicFramePr>
          <p:cNvPr id="9" name="ตาราง 8"/>
          <p:cNvGraphicFramePr>
            <a:graphicFrameLocks noGrp="1"/>
          </p:cNvGraphicFramePr>
          <p:nvPr/>
        </p:nvGraphicFramePr>
        <p:xfrm>
          <a:off x="539750" y="1916113"/>
          <a:ext cx="8143932" cy="18699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1152"/>
                <a:gridCol w="1432728"/>
                <a:gridCol w="1414674"/>
                <a:gridCol w="1375378"/>
              </a:tblGrid>
              <a:tr h="415564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90412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ยอดยกมาเดือนมิถุนายน</a:t>
                      </a:r>
                      <a:r>
                        <a:rPr lang="th-TH" sz="2400" b="1" baseline="0" dirty="0" smtClean="0">
                          <a:latin typeface="Cordia New" pitchFamily="34" charset="-34"/>
                          <a:cs typeface="Cordia New" pitchFamily="34" charset="-34"/>
                        </a:rPr>
                        <a:t> 2555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baseline="0" dirty="0" smtClean="0">
                          <a:latin typeface="Cordia New" pitchFamily="34" charset="-34"/>
                          <a:cs typeface="Cordia New" pitchFamily="34" charset="-34"/>
                        </a:rPr>
                        <a:t>141,953.89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477786">
                <a:tc>
                  <a:txBody>
                    <a:bodyPr/>
                    <a:lstStyle/>
                    <a:p>
                      <a:pPr algn="just"/>
                      <a:r>
                        <a:rPr lang="th-TH" sz="2400" b="0" dirty="0" smtClean="0">
                          <a:latin typeface="Cordia New" pitchFamily="34" charset="-34"/>
                          <a:cs typeface="Cordia New" pitchFamily="34" charset="-34"/>
                        </a:rPr>
                        <a:t>ค่าตอบแทนนักศึกษาช่วยปฏิบัติงาน</a:t>
                      </a:r>
                      <a:endParaRPr lang="th-TH" sz="2400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0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25,000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/>
                      <a:endParaRPr lang="th-TH" sz="2400" b="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477786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166,953.89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2400" b="1" dirty="0" smtClean="0">
                          <a:solidFill>
                            <a:schemeClr val="tx1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25,000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141,953.89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ชื่อเรื่อง 1"/>
          <p:cNvSpPr>
            <a:spLocks noGrp="1"/>
          </p:cNvSpPr>
          <p:nvPr>
            <p:ph type="title"/>
          </p:nvPr>
        </p:nvSpPr>
        <p:spPr>
          <a:xfrm>
            <a:off x="785813" y="320675"/>
            <a:ext cx="7772400" cy="511175"/>
          </a:xfrm>
        </p:spPr>
        <p:txBody>
          <a:bodyPr/>
          <a:lstStyle/>
          <a:p>
            <a:pPr eaLnBrk="1" hangingPunct="1"/>
            <a:r>
              <a:rPr lang="th-TH" sz="2400" b="1" dirty="0" smtClean="0">
                <a:latin typeface="Cordia New" pitchFamily="34" charset="-34"/>
                <a:cs typeface="Cordia New" pitchFamily="34" charset="-34"/>
              </a:rPr>
              <a:t>การใช้จ่ายงบประมาณเงินรายได้เดือน กรกฎาคม 2555</a:t>
            </a:r>
          </a:p>
        </p:txBody>
      </p:sp>
      <p:sp>
        <p:nvSpPr>
          <p:cNvPr id="13315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3316" name="TextBox 5"/>
          <p:cNvSpPr txBox="1">
            <a:spLocks noChangeArrowheads="1"/>
          </p:cNvSpPr>
          <p:nvPr/>
        </p:nvSpPr>
        <p:spPr bwMode="auto">
          <a:xfrm>
            <a:off x="1500188" y="762000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b="1">
                <a:latin typeface="Cordia New" pitchFamily="34" charset="-34"/>
                <a:cs typeface="Cordia New" pitchFamily="34" charset="-34"/>
              </a:rPr>
              <a:t>งบบุคลากร</a:t>
            </a:r>
          </a:p>
        </p:txBody>
      </p:sp>
      <p:graphicFrame>
        <p:nvGraphicFramePr>
          <p:cNvPr id="9" name="ตาราง 8"/>
          <p:cNvGraphicFramePr>
            <a:graphicFrameLocks noGrp="1"/>
          </p:cNvGraphicFramePr>
          <p:nvPr/>
        </p:nvGraphicFramePr>
        <p:xfrm>
          <a:off x="857250" y="1428750"/>
          <a:ext cx="7715305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357322"/>
                <a:gridCol w="1357322"/>
                <a:gridCol w="12858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ยอดยกมาของเดือนมิถุนายน</a:t>
                      </a:r>
                      <a:r>
                        <a:rPr lang="th-TH" sz="2400" b="1" baseline="0" dirty="0" smtClean="0">
                          <a:latin typeface="Cordia New" pitchFamily="34" charset="-34"/>
                          <a:cs typeface="Cordia New" pitchFamily="34" charset="-34"/>
                        </a:rPr>
                        <a:t> 55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243,092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ลูกจ้างชั่วคราว</a:t>
                      </a:r>
                      <a:r>
                        <a:rPr lang="th-TH" sz="2400" baseline="0" dirty="0" smtClean="0">
                          <a:latin typeface="Cordia New" pitchFamily="34" charset="-34"/>
                          <a:cs typeface="Cordia New" pitchFamily="34" charset="-34"/>
                        </a:rPr>
                        <a:t> (7 อัตรา)  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66,240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พน</a:t>
                      </a:r>
                      <a:r>
                        <a:rPr lang="th-TH" sz="2400" dirty="0" err="1" smtClean="0">
                          <a:latin typeface="Cordia New" pitchFamily="34" charset="-34"/>
                          <a:cs typeface="Cordia New" pitchFamily="34" charset="-34"/>
                        </a:rPr>
                        <a:t>ง.ม</a:t>
                      </a:r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หาวิทยาลัยเงินรายได้ (1 อัตรา)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12,880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243,092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79,120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163,972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4339" name="TextBox 4"/>
          <p:cNvSpPr txBox="1">
            <a:spLocks noChangeArrowheads="1"/>
          </p:cNvSpPr>
          <p:nvPr/>
        </p:nvSpPr>
        <p:spPr bwMode="auto">
          <a:xfrm>
            <a:off x="1500188" y="642938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b="1">
                <a:latin typeface="Cordia New" pitchFamily="34" charset="-34"/>
                <a:cs typeface="Cordia New" pitchFamily="34" charset="-34"/>
              </a:rPr>
              <a:t>งบดำเนินงาน  หมวดค่าตอบแทน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857250" y="1285875"/>
          <a:ext cx="771530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4776"/>
                <a:gridCol w="1357322"/>
                <a:gridCol w="1357322"/>
                <a:gridCol w="12858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ยอดยกมาของเดือนมิถุนายน</a:t>
                      </a:r>
                      <a:r>
                        <a:rPr lang="th-TH" sz="2400" b="1" baseline="0" dirty="0" smtClean="0">
                          <a:latin typeface="Cordia New" pitchFamily="34" charset="-34"/>
                          <a:cs typeface="Cordia New" pitchFamily="34" charset="-34"/>
                        </a:rPr>
                        <a:t> 55</a:t>
                      </a:r>
                      <a:endParaRPr lang="th-TH" sz="2400" b="1" dirty="0" smtClean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74,700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ค่าอาหารทำการนอกเวลาราชการ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31,000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74,700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31,000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43,700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ตัวยึดท้ายกระดาษ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th-TH" smtClean="0"/>
              <a:t>งานบริหารและธุรการ ศูนย์เทคโนโลยีสารสนเทศ</a:t>
            </a:r>
          </a:p>
        </p:txBody>
      </p:sp>
      <p:sp>
        <p:nvSpPr>
          <p:cNvPr id="15363" name="TextBox 4"/>
          <p:cNvSpPr txBox="1">
            <a:spLocks noChangeArrowheads="1"/>
          </p:cNvSpPr>
          <p:nvPr/>
        </p:nvSpPr>
        <p:spPr bwMode="auto">
          <a:xfrm>
            <a:off x="1500188" y="285750"/>
            <a:ext cx="5429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h-TH" b="1">
                <a:latin typeface="Cordia New" pitchFamily="34" charset="-34"/>
                <a:cs typeface="Cordia New" pitchFamily="34" charset="-34"/>
              </a:rPr>
              <a:t>งบดำเนินงาน  หมวดค่าใช้สอย</a:t>
            </a:r>
          </a:p>
        </p:txBody>
      </p:sp>
      <p:graphicFrame>
        <p:nvGraphicFramePr>
          <p:cNvPr id="6" name="ตาราง 5"/>
          <p:cNvGraphicFramePr>
            <a:graphicFrameLocks noGrp="1"/>
          </p:cNvGraphicFramePr>
          <p:nvPr/>
        </p:nvGraphicFramePr>
        <p:xfrm>
          <a:off x="857250" y="785813"/>
          <a:ext cx="7715305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1225820"/>
                <a:gridCol w="1274510"/>
                <a:gridCol w="128588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รายการ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รายรับ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รายจ่าย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คงเหลือ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ยอดยกมาเดือนมิถุนายน 55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73,577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ค่าบำรุงรักษาระบบสา</a:t>
                      </a:r>
                      <a:r>
                        <a:rPr lang="th-TH" sz="2400" dirty="0" err="1" smtClean="0">
                          <a:latin typeface="Cordia New" pitchFamily="34" charset="-34"/>
                          <a:cs typeface="Cordia New" pitchFamily="34" charset="-34"/>
                        </a:rPr>
                        <a:t>รบรร</a:t>
                      </a:r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รณฯ 2 งวด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42,800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ค่าเช่าเครื่องจัดการเอกสารอัตโนมัติ 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14,980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ค่ารับรองเหมาจ่าย  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latin typeface="Cordia New" pitchFamily="34" charset="-34"/>
                          <a:cs typeface="Cordia New" pitchFamily="34" charset="-34"/>
                        </a:rPr>
                        <a:t>500</a:t>
                      </a:r>
                      <a:endParaRPr lang="th-TH" sz="2400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รับเงินเพิ่มจากงบกลางมหาวิทยาลัย</a:t>
                      </a:r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50,000</a:t>
                      </a:r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โอนไปค่าวัสดุ</a:t>
                      </a:r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th-TH" sz="2400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14,000</a:t>
                      </a:r>
                      <a:endParaRPr lang="th-TH" sz="2400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รวม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latin typeface="Cordia New" pitchFamily="34" charset="-34"/>
                          <a:cs typeface="Cordia New" pitchFamily="34" charset="-34"/>
                        </a:rPr>
                        <a:t>123,577</a:t>
                      </a:r>
                      <a:endParaRPr lang="th-TH" sz="2400" b="1" dirty="0"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b="1" i="0" u="none" strike="noStrike" dirty="0" smtClean="0">
                          <a:solidFill>
                            <a:srgbClr val="00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72,280</a:t>
                      </a:r>
                      <a:endParaRPr lang="th-TH" sz="2400" b="1" i="0" u="none" strike="noStrike" dirty="0">
                        <a:solidFill>
                          <a:srgbClr val="00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51</a:t>
                      </a:r>
                      <a:r>
                        <a:rPr lang="th-TH" sz="2400" b="1" dirty="0" smtClean="0">
                          <a:solidFill>
                            <a:srgbClr val="FF0000"/>
                          </a:solidFill>
                          <a:latin typeface="Cordia New" pitchFamily="34" charset="-34"/>
                          <a:cs typeface="Cordia New" pitchFamily="34" charset="-34"/>
                        </a:rPr>
                        <a:t>,297</a:t>
                      </a:r>
                      <a:endParaRPr lang="th-TH" sz="2400" b="1" dirty="0">
                        <a:solidFill>
                          <a:srgbClr val="FF0000"/>
                        </a:solidFill>
                        <a:latin typeface="Cordia New" pitchFamily="34" charset="-34"/>
                        <a:cs typeface="Cordia New" pitchFamily="34" charset="-34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เสมอภาค">
  <a:themeElements>
    <a:clrScheme name="เสมอภาค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เสมอภาค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เสมอภาค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5678</TotalTime>
  <Words>991</Words>
  <Application>Microsoft Office PowerPoint</Application>
  <PresentationFormat>นำเสนอทางหน้าจอ (4:3)</PresentationFormat>
  <Paragraphs>332</Paragraphs>
  <Slides>24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24</vt:i4>
      </vt:variant>
    </vt:vector>
  </HeadingPairs>
  <TitlesOfParts>
    <vt:vector size="25" baseType="lpstr">
      <vt:lpstr>เสมอภาค</vt:lpstr>
      <vt:lpstr>รายงานการปฏิบัติงาน งานบริหารและธุรการ </vt:lpstr>
      <vt:lpstr>ภาพนิ่ง 2</vt:lpstr>
      <vt:lpstr>การเงิน บัญชี</vt:lpstr>
      <vt:lpstr>เงินรายได้จากการดำเนินงาน</vt:lpstr>
      <vt:lpstr>สรุปเงินรายได้ส่งคลัง 1 ตุลาคม –  กรกฎาคม 2555</vt:lpstr>
      <vt:lpstr>การใช้จ่ายงบประมาณแผ่นดินเดือน กรกฎาคม 2555</vt:lpstr>
      <vt:lpstr>การใช้จ่ายงบประมาณเงินรายได้เดือน กรกฎาคม 2555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บุคลากร</vt:lpstr>
      <vt:lpstr>ภารกิจด้านบุคลากร</vt:lpstr>
      <vt:lpstr>ภารกิจด้านบุคลากร</vt:lpstr>
      <vt:lpstr>นโยบายและแผน</vt:lpstr>
      <vt:lpstr>การจัดทำโครงการยุทธศาสตร์ (ที่ยังไม่แล้วเสร็จ)  </vt:lpstr>
      <vt:lpstr>การจัดทำคำของบประมาณเงินรายได้</vt:lpstr>
      <vt:lpstr>การจัดทำคำของบประมาณเงินรายได้</vt:lpstr>
      <vt:lpstr>การสำรวจความพึงพอใจ และความต้องการของนักศึกษาในการให้บริการของศูนย์เทคโนโลยีสารสนเทศ</vt:lpstr>
      <vt:lpstr>อาคารสถานที่</vt:lpstr>
      <vt:lpstr>ภาพนิ่ง 22</vt:lpstr>
      <vt:lpstr>ภาพนิ่ง 23</vt:lpstr>
      <vt:lpstr>ภาพนิ่ง 24</vt:lpstr>
    </vt:vector>
  </TitlesOfParts>
  <Company>KKD 2011 v1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รายงานการปฏิบัติงาน งานบริหารและธุรการ </dc:title>
  <dc:creator>Mr.KKD</dc:creator>
  <cp:lastModifiedBy>Mr.KKD</cp:lastModifiedBy>
  <cp:revision>491</cp:revision>
  <dcterms:created xsi:type="dcterms:W3CDTF">2011-11-23T03:06:12Z</dcterms:created>
  <dcterms:modified xsi:type="dcterms:W3CDTF">2012-08-16T09:24:40Z</dcterms:modified>
</cp:coreProperties>
</file>