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diagrams/data3.xml" ContentType="application/vnd.openxmlformats-officedocument.drawingml.diagramData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89" r:id="rId2"/>
    <p:sldMasterId id="2147483691" r:id="rId3"/>
    <p:sldMasterId id="2147483693" r:id="rId4"/>
    <p:sldMasterId id="2147483695" r:id="rId5"/>
    <p:sldMasterId id="2147483697" r:id="rId6"/>
    <p:sldMasterId id="2147483700" r:id="rId7"/>
    <p:sldMasterId id="2147483702" r:id="rId8"/>
    <p:sldMasterId id="2147483705" r:id="rId9"/>
    <p:sldMasterId id="2147483707" r:id="rId10"/>
  </p:sldMasterIdLst>
  <p:notesMasterIdLst>
    <p:notesMasterId r:id="rId69"/>
  </p:notesMasterIdLst>
  <p:sldIdLst>
    <p:sldId id="256" r:id="rId11"/>
    <p:sldId id="257" r:id="rId12"/>
    <p:sldId id="262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14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5" r:id="rId42"/>
    <p:sldId id="343" r:id="rId43"/>
    <p:sldId id="344" r:id="rId44"/>
    <p:sldId id="346" r:id="rId45"/>
    <p:sldId id="345" r:id="rId46"/>
    <p:sldId id="347" r:id="rId47"/>
    <p:sldId id="349" r:id="rId48"/>
    <p:sldId id="342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8" r:id="rId68"/>
  </p:sldIdLst>
  <p:sldSz cx="9144000" cy="6858000" type="screen4x3"/>
  <p:notesSz cx="6858000" cy="9144000"/>
  <p:embeddedFontLst>
    <p:embeddedFont>
      <p:font typeface="Angsana New" pitchFamily="18" charset="-34"/>
      <p:regular r:id="rId70"/>
      <p:bold r:id="rId71"/>
      <p:italic r:id="rId72"/>
      <p:boldItalic r:id="rId73"/>
    </p:embeddedFont>
    <p:embeddedFont>
      <p:font typeface="AngsanaUPC" pitchFamily="18" charset="-34"/>
      <p:regular r:id="rId74"/>
      <p:bold r:id="rId75"/>
      <p:italic r:id="rId76"/>
      <p:boldItalic r:id="rId77"/>
    </p:embeddedFont>
    <p:embeddedFont>
      <p:font typeface="Tw Cen MT" pitchFamily="34" charset="0"/>
      <p:regular r:id="rId78"/>
      <p:bold r:id="rId79"/>
      <p:italic r:id="rId80"/>
      <p:boldItalic r:id="rId81"/>
    </p:embeddedFont>
    <p:embeddedFont>
      <p:font typeface="FreesiaUPC" pitchFamily="34" charset="-34"/>
      <p:regular r:id="rId82"/>
      <p:bold r:id="rId83"/>
      <p:italic r:id="rId84"/>
      <p:boldItalic r:id="rId85"/>
    </p:embeddedFont>
    <p:embeddedFont>
      <p:font typeface="Calibri" pitchFamily="34" charset="0"/>
      <p:regular r:id="rId86"/>
      <p:bold r:id="rId87"/>
      <p:italic r:id="rId88"/>
      <p:boldItalic r:id="rId89"/>
    </p:embeddedFont>
    <p:embeddedFont>
      <p:font typeface="Cordia New" pitchFamily="34" charset="-34"/>
      <p:regular r:id="rId90"/>
      <p:bold r:id="rId91"/>
      <p:italic r:id="rId92"/>
      <p:boldItalic r:id="rId93"/>
    </p:embeddedFont>
    <p:embeddedFont>
      <p:font typeface="BrowalliaUPC" pitchFamily="34" charset="-34"/>
      <p:regular r:id="rId94"/>
      <p:bold r:id="rId95"/>
      <p:italic r:id="rId96"/>
      <p:boldItalic r:id="rId97"/>
    </p:embeddedFont>
    <p:embeddedFont>
      <p:font typeface="DB Ramintra X" charset="-34"/>
      <p:regular r:id="rId98"/>
      <p:bold r:id="rId99"/>
      <p:italic r:id="rId100"/>
      <p:boldItalic r:id="rId101"/>
    </p:embeddedFont>
    <p:embeddedFont>
      <p:font typeface="TH Niramit AS" pitchFamily="2" charset="-34"/>
      <p:regular r:id="rId102"/>
      <p:bold r:id="rId103"/>
      <p:italic r:id="rId104"/>
      <p:boldItalic r:id="rId105"/>
    </p:embeddedFont>
    <p:embeddedFont>
      <p:font typeface="Helvetica" pitchFamily="34" charset="0"/>
      <p:regular r:id="rId106"/>
      <p:bold r:id="rId107"/>
      <p:italic r:id="rId108"/>
      <p:boldItalic r:id="rId109"/>
    </p:embeddedFont>
    <p:embeddedFont>
      <p:font typeface="Arial Black" pitchFamily="34" charset="0"/>
      <p:bold r:id="rId110"/>
    </p:embeddedFont>
    <p:embeddedFont>
      <p:font typeface="Wingdings 2" pitchFamily="18" charset="2"/>
      <p:regular r:id="rId111"/>
    </p:embeddedFont>
  </p:embeddedFontLst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66FF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9" autoAdjust="0"/>
    <p:restoredTop sz="87621" autoAdjust="0"/>
  </p:normalViewPr>
  <p:slideViewPr>
    <p:cSldViewPr>
      <p:cViewPr varScale="1">
        <p:scale>
          <a:sx n="65" d="100"/>
          <a:sy n="65" d="100"/>
        </p:scale>
        <p:origin x="-6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font" Target="fonts/font15.fntdata"/><Relationship Id="rId89" Type="http://schemas.openxmlformats.org/officeDocument/2006/relationships/font" Target="fonts/font20.fntdata"/><Relationship Id="rId112" Type="http://schemas.openxmlformats.org/officeDocument/2006/relationships/presProps" Target="presProps.xml"/><Relationship Id="rId16" Type="http://schemas.openxmlformats.org/officeDocument/2006/relationships/slide" Target="slides/slide6.xml"/><Relationship Id="rId107" Type="http://schemas.openxmlformats.org/officeDocument/2006/relationships/font" Target="fonts/font38.fntdata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87" Type="http://schemas.openxmlformats.org/officeDocument/2006/relationships/font" Target="fonts/font18.fntdata"/><Relationship Id="rId102" Type="http://schemas.openxmlformats.org/officeDocument/2006/relationships/font" Target="fonts/font33.fntdata"/><Relationship Id="rId110" Type="http://schemas.openxmlformats.org/officeDocument/2006/relationships/font" Target="fonts/font41.fntdata"/><Relationship Id="rId11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font" Target="fonts/font13.fntdata"/><Relationship Id="rId90" Type="http://schemas.openxmlformats.org/officeDocument/2006/relationships/font" Target="fonts/font21.fntdata"/><Relationship Id="rId95" Type="http://schemas.openxmlformats.org/officeDocument/2006/relationships/font" Target="fonts/font26.fntdata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100" Type="http://schemas.openxmlformats.org/officeDocument/2006/relationships/font" Target="fonts/font31.fntdata"/><Relationship Id="rId105" Type="http://schemas.openxmlformats.org/officeDocument/2006/relationships/font" Target="fonts/font36.fntdata"/><Relationship Id="rId11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font" Target="fonts/font16.fntdata"/><Relationship Id="rId93" Type="http://schemas.openxmlformats.org/officeDocument/2006/relationships/font" Target="fonts/font24.fntdata"/><Relationship Id="rId98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font" Target="fonts/font34.fntdata"/><Relationship Id="rId108" Type="http://schemas.openxmlformats.org/officeDocument/2006/relationships/font" Target="fonts/font39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font" Target="fonts/font19.fntdata"/><Relationship Id="rId91" Type="http://schemas.openxmlformats.org/officeDocument/2006/relationships/font" Target="fonts/font22.fntdata"/><Relationship Id="rId96" Type="http://schemas.openxmlformats.org/officeDocument/2006/relationships/font" Target="fonts/font27.fntdata"/><Relationship Id="rId111" Type="http://schemas.openxmlformats.org/officeDocument/2006/relationships/font" Target="fonts/font4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font" Target="fonts/font37.fntdata"/><Relationship Id="rId114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font" Target="fonts/font17.fntdata"/><Relationship Id="rId94" Type="http://schemas.openxmlformats.org/officeDocument/2006/relationships/font" Target="fonts/font25.fntdata"/><Relationship Id="rId99" Type="http://schemas.openxmlformats.org/officeDocument/2006/relationships/font" Target="fonts/font30.fntdata"/><Relationship Id="rId101" Type="http://schemas.openxmlformats.org/officeDocument/2006/relationships/font" Target="fonts/font3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font" Target="fonts/font40.fntdata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font" Target="fonts/font7.fntdata"/><Relationship Id="rId97" Type="http://schemas.openxmlformats.org/officeDocument/2006/relationships/font" Target="fonts/font28.fntdata"/><Relationship Id="rId104" Type="http://schemas.openxmlformats.org/officeDocument/2006/relationships/font" Target="fonts/font35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.fntdata"/><Relationship Id="rId92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3619;&#3634;&#3618;&#3591;&#3634;&#3609;&#3585;&#3634;&#3619;&#3611;&#3619;&#3632;&#3594;&#3640;&#3617;%20&#3626;&#3619;&#3640;&#3611;&#3619;&#3629;&#3610;&#3611;&#3637;%20&#3591;&#3611;&#3617;.2555\&#3626;&#3619;&#3640;&#3611;&#3588;&#3632;&#3649;&#3609;&#3609;%20ICT%20&#3619;&#3623;&#3617;%2053-54%20(&#3626;&#3619;&#3640;&#3611;%2004%20&#3605;.&#3588;.%2055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3619;&#3634;&#3618;&#3591;&#3634;&#3609;&#3585;&#3634;&#3619;&#3611;&#3619;&#3632;&#3594;&#3640;&#3617;%20&#3626;&#3619;&#3640;&#3611;&#3619;&#3629;&#3610;&#3611;&#3637;%20&#3591;&#3611;&#3617;.2555\&#3626;&#3619;&#3640;&#3611;&#3588;&#3632;&#3649;&#3609;&#3609;&#3626;&#3629;&#3610;%2055%20&#3603;%20&#3623;&#3633;&#3609;&#3607;&#3637;&#3656;%2017%20&#3585;.&#3618;.%2055%20&#3648;&#3629;&#3634;&#3588;&#3609;&#3652;&#3617;&#3656;&#3652;&#3604;&#3657;&#3626;&#3629;&#3610;&#3629;&#3629;&#358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title>
      <c:tx>
        <c:rich>
          <a:bodyPr/>
          <a:lstStyle/>
          <a:p>
            <a:pPr>
              <a:defRPr sz="3600" strike="noStrike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pPr>
            <a:r>
              <a:rPr lang="th-TH" sz="3600" strike="noStrike" dirty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แผนภูมิ</a:t>
            </a:r>
            <a:r>
              <a:rPr lang="th-TH" sz="3600" strike="noStrike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แสดงสัดส่วน</a:t>
            </a:r>
            <a:r>
              <a:rPr lang="th-TH" sz="3600" strike="noStrike" dirty="0" err="1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เปอร์เซนต์</a:t>
            </a:r>
            <a:r>
              <a:rPr lang="th-TH" sz="3600" strike="noStrike" dirty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ของผลการสอบ</a:t>
            </a:r>
          </a:p>
        </c:rich>
      </c:tx>
      <c:layout/>
      <c:spPr>
        <a:noFill/>
        <a:ln>
          <a:noFill/>
        </a:ln>
        <a:effectLst>
          <a:glow rad="63500">
            <a:schemeClr val="accent5">
              <a:satMod val="175000"/>
              <a:alpha val="40000"/>
            </a:schemeClr>
          </a:glow>
        </a:effectLst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9444444444444501E-3"/>
          <c:y val="0.23632072032662585"/>
          <c:w val="0.99305555555555569"/>
          <c:h val="0.76367927967337523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chemeClr val="accent6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1981470657849613"/>
                  <c:y val="-0.26855486522096783"/>
                </c:manualLayout>
              </c:layout>
              <c:tx>
                <c:rich>
                  <a:bodyPr/>
                  <a:lstStyle/>
                  <a:p>
                    <a:r>
                      <a:rPr lang="th-TH" dirty="0" smtClean="0">
                        <a:solidFill>
                          <a:schemeClr val="tx1"/>
                        </a:solidFill>
                      </a:rPr>
                      <a:t>ส</a:t>
                    </a:r>
                    <a:r>
                      <a:rPr lang="th-TH" dirty="0" smtClean="0"/>
                      <a:t>อบผ่าน</a:t>
                    </a:r>
                    <a:r>
                      <a:rPr lang="th-TH" baseline="0" dirty="0" smtClean="0"/>
                      <a:t> </a:t>
                    </a:r>
                    <a:r>
                      <a:rPr lang="en-US" dirty="0" smtClean="0"/>
                      <a:t>94%</a:t>
                    </a:r>
                    <a:endParaRPr lang="en-US" dirty="0"/>
                  </a:p>
                </c:rich>
              </c:tx>
              <c:showPercent val="1"/>
            </c:dLbl>
            <c:dLbl>
              <c:idx val="1"/>
              <c:layout>
                <c:manualLayout>
                  <c:x val="-0.1973851939156519"/>
                  <c:y val="0.16091908526420776"/>
                </c:manualLayout>
              </c:layout>
              <c:tx>
                <c:rich>
                  <a:bodyPr/>
                  <a:lstStyle/>
                  <a:p>
                    <a:r>
                      <a:rPr lang="th-TH" dirty="0" smtClean="0">
                        <a:solidFill>
                          <a:schemeClr val="tx1"/>
                        </a:solidFill>
                        <a:latin typeface="AngsanaUPC" pitchFamily="18" charset="-34"/>
                        <a:cs typeface="AngsanaUPC" pitchFamily="18" charset="-34"/>
                      </a:rPr>
                      <a:t>ส</a:t>
                    </a:r>
                    <a:r>
                      <a:rPr lang="th-TH" dirty="0" smtClean="0"/>
                      <a:t>อบไม่ผ่าน</a:t>
                    </a:r>
                    <a:r>
                      <a:rPr lang="en-US" dirty="0" smtClean="0"/>
                      <a:t> 5%</a:t>
                    </a:r>
                    <a:endParaRPr lang="en-US" dirty="0"/>
                  </a:p>
                </c:rich>
              </c:tx>
              <c:showPercent val="1"/>
            </c:dLbl>
            <c:dLbl>
              <c:idx val="2"/>
              <c:layout>
                <c:manualLayout>
                  <c:x val="0.15603785569719311"/>
                  <c:y val="3.0295936974514649E-2"/>
                </c:manualLayout>
              </c:layout>
              <c:tx>
                <c:rich>
                  <a:bodyPr/>
                  <a:lstStyle/>
                  <a:p>
                    <a:r>
                      <a:rPr lang="th-TH" dirty="0" smtClean="0">
                        <a:solidFill>
                          <a:schemeClr val="tx1"/>
                        </a:solidFill>
                        <a:latin typeface="AngsanaUPC" pitchFamily="18" charset="-34"/>
                        <a:cs typeface="AngsanaUPC" pitchFamily="18" charset="-34"/>
                      </a:rPr>
                      <a:t>ข</a:t>
                    </a:r>
                    <a:r>
                      <a:rPr lang="th-TH" dirty="0" smtClean="0"/>
                      <a:t>าดสอบ</a:t>
                    </a:r>
                    <a:r>
                      <a:rPr lang="th-TH" baseline="0" dirty="0" smtClean="0"/>
                      <a:t> </a:t>
                    </a:r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2800" b="1">
                    <a:solidFill>
                      <a:schemeClr val="tx1"/>
                    </a:solidFill>
                    <a:latin typeface="AngsanaUPC" pitchFamily="18" charset="-34"/>
                    <a:cs typeface="AngsanaUPC" pitchFamily="18" charset="-34"/>
                  </a:defRPr>
                </a:pPr>
                <a:endParaRPr lang="th-TH"/>
              </a:p>
            </c:txPr>
            <c:showPercent val="1"/>
            <c:showLeaderLines val="1"/>
          </c:dLbls>
          <c:val>
            <c:numRef>
              <c:f>'รวม 53-54'!$D$30:$F$30</c:f>
              <c:numCache>
                <c:formatCode>_-* #,##0_-;\-* #,##0_-;_-* "-"??_-;_-@_-</c:formatCode>
                <c:ptCount val="3"/>
                <c:pt idx="0">
                  <c:v>9548</c:v>
                </c:pt>
                <c:pt idx="1">
                  <c:v>471</c:v>
                </c:pt>
                <c:pt idx="2">
                  <c:v>162</c:v>
                </c:pt>
              </c:numCache>
            </c:numRef>
          </c:val>
        </c:ser>
        <c:dLbls>
          <c:showPercent val="1"/>
        </c:dLbls>
      </c:pie3D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chart>
    <c:title>
      <c:tx>
        <c:rich>
          <a:bodyPr/>
          <a:lstStyle/>
          <a:p>
            <a:pPr>
              <a:defRPr sz="400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AngsanaUPC" pitchFamily="18" charset="-34"/>
                <a:cs typeface="AngsanaUPC" pitchFamily="18" charset="-34"/>
              </a:defRPr>
            </a:pPr>
            <a:r>
              <a:rPr lang="th-TH" sz="4000" b="1" i="0" baseline="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>แผนภูมิแสดงสัดส่วน</a:t>
            </a:r>
            <a:r>
              <a:rPr lang="th-TH" sz="4000" b="1" i="0" baseline="0" dirty="0" err="1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>เปอร์เซนต์</a:t>
            </a:r>
            <a:r>
              <a:rPr lang="th-TH" sz="4000" b="1" i="0" baseline="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>ของผลการสอบ</a:t>
            </a:r>
            <a:endParaRPr lang="th-TH" sz="40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AngsanaUPC" pitchFamily="18" charset="-34"/>
              <a:cs typeface="AngsanaUPC" pitchFamily="18" charset="-34"/>
            </a:endParaRPr>
          </a:p>
        </c:rich>
      </c:tx>
      <c:layout>
        <c:manualLayout>
          <c:xMode val="edge"/>
          <c:yMode val="edge"/>
          <c:x val="0.13799650043744538"/>
          <c:y val="4.1658769940594843E-2"/>
        </c:manualLayout>
      </c:layout>
      <c:overlay val="1"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805555555555555E-2"/>
          <c:y val="0.18206065339145328"/>
          <c:w val="0.84444444444444455"/>
          <c:h val="0.81793934660854684"/>
        </c:manualLayout>
      </c:layout>
      <c:pie3DChart>
        <c:varyColors val="1"/>
        <c:ser>
          <c:idx val="0"/>
          <c:order val="0"/>
          <c:explosion val="25"/>
          <c:dPt>
            <c:idx val="0"/>
            <c:explosion val="15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explosion val="32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explosion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9.826793525809277E-2"/>
                  <c:y val="8.0626458165292042E-2"/>
                </c:manualLayout>
              </c:layout>
              <c:tx>
                <c:rich>
                  <a:bodyPr/>
                  <a:lstStyle/>
                  <a:p>
                    <a:pPr>
                      <a:defRPr sz="2800">
                        <a:latin typeface="AngsanaUPC" pitchFamily="18" charset="-34"/>
                        <a:cs typeface="AngsanaUPC" pitchFamily="18" charset="-34"/>
                      </a:defRPr>
                    </a:pPr>
                    <a:r>
                      <a:rPr lang="th-TH" sz="2800" dirty="0" smtClean="0"/>
                      <a:t>สอบผ่าน</a:t>
                    </a:r>
                    <a:r>
                      <a:rPr lang="th-TH" sz="2800" baseline="0" dirty="0" smtClean="0"/>
                      <a:t> </a:t>
                    </a:r>
                    <a:r>
                      <a:rPr lang="en-US" sz="2800" dirty="0" smtClean="0"/>
                      <a:t>22.13%</a:t>
                    </a:r>
                    <a:endParaRPr lang="en-US" sz="2800" dirty="0"/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0.23676859142607176"/>
                  <c:y val="-0.22368674722416462"/>
                </c:manualLayout>
              </c:layout>
              <c:tx>
                <c:rich>
                  <a:bodyPr/>
                  <a:lstStyle/>
                  <a:p>
                    <a:pPr>
                      <a:defRPr sz="2800">
                        <a:latin typeface="AngsanaUPC" pitchFamily="18" charset="-34"/>
                        <a:cs typeface="AngsanaUPC" pitchFamily="18" charset="-34"/>
                      </a:defRPr>
                    </a:pPr>
                    <a:r>
                      <a:rPr lang="th-TH" sz="2800" dirty="0" smtClean="0"/>
                      <a:t>สอบไม่ผ่าน</a:t>
                    </a:r>
                    <a:r>
                      <a:rPr lang="th-TH" sz="2800" baseline="0" dirty="0" smtClean="0"/>
                      <a:t> </a:t>
                    </a:r>
                    <a:r>
                      <a:rPr lang="en-US" sz="2800" dirty="0" smtClean="0"/>
                      <a:t>71.39%</a:t>
                    </a:r>
                    <a:endParaRPr lang="en-US" sz="2800" dirty="0"/>
                  </a:p>
                </c:rich>
              </c:tx>
              <c:spPr/>
              <c:showVal val="1"/>
            </c:dLbl>
            <c:dLbl>
              <c:idx val="2"/>
              <c:layout>
                <c:manualLayout>
                  <c:x val="-0.20924835958005256"/>
                  <c:y val="0.13720934266559123"/>
                </c:manualLayout>
              </c:layout>
              <c:tx>
                <c:rich>
                  <a:bodyPr/>
                  <a:lstStyle/>
                  <a:p>
                    <a:pPr>
                      <a:defRPr sz="2800">
                        <a:latin typeface="AngsanaUPC" pitchFamily="18" charset="-34"/>
                        <a:cs typeface="AngsanaUPC" pitchFamily="18" charset="-34"/>
                      </a:defRPr>
                    </a:pPr>
                    <a:r>
                      <a:rPr lang="th-TH" sz="2800" dirty="0" smtClean="0"/>
                      <a:t>ขาดสอบ</a:t>
                    </a:r>
                    <a:r>
                      <a:rPr lang="th-TH" sz="2800" baseline="0" dirty="0" smtClean="0"/>
                      <a:t> </a:t>
                    </a:r>
                    <a:r>
                      <a:rPr lang="en-US" sz="2800" dirty="0" smtClean="0"/>
                      <a:t>6.47%</a:t>
                    </a:r>
                    <a:endParaRPr lang="en-US" sz="2800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3200">
                    <a:latin typeface="AngsanaUPC" pitchFamily="18" charset="-34"/>
                    <a:cs typeface="AngsanaUPC" pitchFamily="18" charset="-34"/>
                  </a:defRPr>
                </a:pPr>
                <a:endParaRPr lang="th-TH"/>
              </a:p>
            </c:txPr>
            <c:showVal val="1"/>
            <c:showLeaderLines val="1"/>
          </c:dLbls>
          <c:val>
            <c:numRef>
              <c:f>สรุปทุกคณะ!$C$17:$E$17</c:f>
              <c:numCache>
                <c:formatCode>0.00</c:formatCode>
                <c:ptCount val="3"/>
                <c:pt idx="0">
                  <c:v>22.13259885894157</c:v>
                </c:pt>
                <c:pt idx="1">
                  <c:v>71.394845563643514</c:v>
                </c:pt>
                <c:pt idx="2">
                  <c:v>6.4725555774149104</c:v>
                </c:pt>
              </c:numCache>
            </c:numRef>
          </c:val>
        </c:ser>
      </c:pie3DChart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DAE323-8E0E-450C-9F7A-FDBFDFB2774B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4194A63-A3E2-4231-B9A1-32102AD0A5F6}">
      <dgm:prSet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5400000" scaled="1"/>
          <a:tileRect/>
        </a:gradFill>
      </dgm:spPr>
      <dgm:t>
        <a:bodyPr/>
        <a:lstStyle/>
        <a:p>
          <a:pPr rtl="0"/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วันที่ 25 มกราคม 2555</a:t>
          </a:r>
          <a:b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อบรม</a:t>
          </a:r>
          <a:r>
            <a:rPr lang="en-US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 LMS </a:t>
          </a:r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สำหรับคณาจารย์และบุคลากรคณะวิทยาศาสตร์</a:t>
          </a:r>
          <a:endParaRPr lang="th-TH" sz="2400" b="1" dirty="0">
            <a:solidFill>
              <a:schemeClr val="tx1"/>
            </a:solidFill>
            <a:latin typeface="AngsanaUPC" pitchFamily="18" charset="-34"/>
            <a:cs typeface="AngsanaUPC" pitchFamily="18" charset="-34"/>
          </a:endParaRPr>
        </a:p>
      </dgm:t>
    </dgm:pt>
    <dgm:pt modelId="{501D7CB1-5397-42CC-AC33-91B7F26D6A25}" type="parTrans" cxnId="{B6B6FB47-EFE0-44C6-A169-46F12C81CC75}">
      <dgm:prSet/>
      <dgm:spPr/>
      <dgm:t>
        <a:bodyPr/>
        <a:lstStyle/>
        <a:p>
          <a:endParaRPr lang="th-TH" sz="2400" b="1">
            <a:latin typeface="AngsanaUPC" pitchFamily="18" charset="-34"/>
            <a:cs typeface="AngsanaUPC" pitchFamily="18" charset="-34"/>
          </a:endParaRPr>
        </a:p>
      </dgm:t>
    </dgm:pt>
    <dgm:pt modelId="{4D0BD193-BAA8-4172-8CF2-300912F27809}" type="sibTrans" cxnId="{B6B6FB47-EFE0-44C6-A169-46F12C81CC75}">
      <dgm:prSet/>
      <dgm:spPr/>
      <dgm:t>
        <a:bodyPr/>
        <a:lstStyle/>
        <a:p>
          <a:endParaRPr lang="th-TH" sz="2400" b="1">
            <a:latin typeface="AngsanaUPC" pitchFamily="18" charset="-34"/>
            <a:cs typeface="AngsanaUPC" pitchFamily="18" charset="-34"/>
          </a:endParaRPr>
        </a:p>
      </dgm:t>
    </dgm:pt>
    <dgm:pt modelId="{9CF17FBA-C9E4-4BEE-8917-DA687E8612A5}">
      <dgm:prSet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5400000" scaled="1"/>
          <a:tileRect/>
        </a:gradFill>
      </dgm:spPr>
      <dgm:t>
        <a:bodyPr/>
        <a:lstStyle/>
        <a:p>
          <a:pPr rtl="0"/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วันที่ 30 เมษายน 2555</a:t>
          </a:r>
          <a:b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อบรม </a:t>
          </a:r>
          <a:r>
            <a:rPr lang="en-US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LMS </a:t>
          </a:r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สำหรับคณาจารย์และบุคลากร</a:t>
          </a:r>
          <a:b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คณะผลิตกรรมการเกษตร</a:t>
          </a:r>
          <a:endParaRPr lang="th-TH" sz="2400" b="1" dirty="0">
            <a:solidFill>
              <a:schemeClr val="tx1"/>
            </a:solidFill>
            <a:latin typeface="AngsanaUPC" pitchFamily="18" charset="-34"/>
            <a:cs typeface="AngsanaUPC" pitchFamily="18" charset="-34"/>
          </a:endParaRPr>
        </a:p>
      </dgm:t>
    </dgm:pt>
    <dgm:pt modelId="{122A65BF-C00A-4083-B33F-266F40B4E291}" type="parTrans" cxnId="{916E5C0E-09B5-4CB1-BD60-A24AE124DA5F}">
      <dgm:prSet/>
      <dgm:spPr/>
      <dgm:t>
        <a:bodyPr/>
        <a:lstStyle/>
        <a:p>
          <a:endParaRPr lang="th-TH" sz="2400" b="1">
            <a:latin typeface="AngsanaUPC" pitchFamily="18" charset="-34"/>
            <a:cs typeface="AngsanaUPC" pitchFamily="18" charset="-34"/>
          </a:endParaRPr>
        </a:p>
      </dgm:t>
    </dgm:pt>
    <dgm:pt modelId="{7DA099F6-D558-4B07-8341-9832076BFF35}" type="sibTrans" cxnId="{916E5C0E-09B5-4CB1-BD60-A24AE124DA5F}">
      <dgm:prSet/>
      <dgm:spPr/>
      <dgm:t>
        <a:bodyPr/>
        <a:lstStyle/>
        <a:p>
          <a:endParaRPr lang="th-TH" sz="2400" b="1">
            <a:latin typeface="AngsanaUPC" pitchFamily="18" charset="-34"/>
            <a:cs typeface="AngsanaUPC" pitchFamily="18" charset="-34"/>
          </a:endParaRPr>
        </a:p>
      </dgm:t>
    </dgm:pt>
    <dgm:pt modelId="{E4C979EE-C366-4891-BC10-25302FA29693}">
      <dgm:prSet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5400000" scaled="1"/>
          <a:tileRect/>
        </a:gradFill>
      </dgm:spPr>
      <dgm:t>
        <a:bodyPr/>
        <a:lstStyle/>
        <a:p>
          <a:pPr rtl="0"/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วันที่ 22 มีนาคม 2555</a:t>
          </a:r>
          <a:b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อบรม </a:t>
          </a:r>
          <a:r>
            <a:rPr lang="en-US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LMS </a:t>
          </a:r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สำหรับ </a:t>
          </a:r>
          <a:r>
            <a:rPr lang="en-US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admin </a:t>
          </a:r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สำหรับบุคลากรผู้ดูแลระบบ</a:t>
          </a:r>
          <a:b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วิทยาเขตแพร่-เฉลิมพระเกียรติ </a:t>
          </a:r>
          <a:endParaRPr lang="th-TH" sz="2400" b="1" dirty="0">
            <a:solidFill>
              <a:schemeClr val="tx1"/>
            </a:solidFill>
            <a:latin typeface="AngsanaUPC" pitchFamily="18" charset="-34"/>
            <a:cs typeface="AngsanaUPC" pitchFamily="18" charset="-34"/>
          </a:endParaRPr>
        </a:p>
      </dgm:t>
    </dgm:pt>
    <dgm:pt modelId="{7F5692F7-E087-4236-B82B-B1D7483C4055}" type="parTrans" cxnId="{68B20AE3-95E8-42FC-9726-718A69E6C9B0}">
      <dgm:prSet/>
      <dgm:spPr/>
      <dgm:t>
        <a:bodyPr/>
        <a:lstStyle/>
        <a:p>
          <a:endParaRPr lang="th-TH" sz="2400" b="1">
            <a:latin typeface="AngsanaUPC" pitchFamily="18" charset="-34"/>
            <a:cs typeface="AngsanaUPC" pitchFamily="18" charset="-34"/>
          </a:endParaRPr>
        </a:p>
      </dgm:t>
    </dgm:pt>
    <dgm:pt modelId="{894FFE8E-2286-4A52-9292-03078CF7CE52}" type="sibTrans" cxnId="{68B20AE3-95E8-42FC-9726-718A69E6C9B0}">
      <dgm:prSet/>
      <dgm:spPr/>
      <dgm:t>
        <a:bodyPr/>
        <a:lstStyle/>
        <a:p>
          <a:endParaRPr lang="th-TH" sz="2400" b="1">
            <a:latin typeface="AngsanaUPC" pitchFamily="18" charset="-34"/>
            <a:cs typeface="AngsanaUPC" pitchFamily="18" charset="-34"/>
          </a:endParaRPr>
        </a:p>
      </dgm:t>
    </dgm:pt>
    <dgm:pt modelId="{4EB59DAE-6C10-42E4-B060-D78EEBF805AA}">
      <dgm:prSet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5400000" scaled="1"/>
          <a:tileRect/>
        </a:gradFill>
      </dgm:spPr>
      <dgm:t>
        <a:bodyPr/>
        <a:lstStyle/>
        <a:p>
          <a:pPr rtl="0"/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วันที่ 22 สิงหาคม 2555 </a:t>
          </a:r>
          <a:b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อบรม </a:t>
          </a:r>
          <a:r>
            <a:rPr lang="en-US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LMS </a:t>
          </a:r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สำหรับคณาจารย์ วิทยาเขตแพร่-</a:t>
          </a:r>
          <a:b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คณาจารย์ วิทยาเขตแพร่-เฉลิมพระเกียรติ</a:t>
          </a:r>
          <a:endParaRPr lang="th-TH" sz="2400" b="1" dirty="0">
            <a:solidFill>
              <a:schemeClr val="tx1"/>
            </a:solidFill>
            <a:latin typeface="AngsanaUPC" pitchFamily="18" charset="-34"/>
            <a:cs typeface="AngsanaUPC" pitchFamily="18" charset="-34"/>
          </a:endParaRPr>
        </a:p>
      </dgm:t>
    </dgm:pt>
    <dgm:pt modelId="{CB7743FB-CF55-4AC8-86D4-2F0ED4BB62F2}" type="parTrans" cxnId="{07266421-042C-464C-84A0-CEA3D7DA60A4}">
      <dgm:prSet/>
      <dgm:spPr/>
      <dgm:t>
        <a:bodyPr/>
        <a:lstStyle/>
        <a:p>
          <a:endParaRPr lang="th-TH" sz="2400" b="1">
            <a:latin typeface="AngsanaUPC" pitchFamily="18" charset="-34"/>
            <a:cs typeface="AngsanaUPC" pitchFamily="18" charset="-34"/>
          </a:endParaRPr>
        </a:p>
      </dgm:t>
    </dgm:pt>
    <dgm:pt modelId="{C55FC1F5-97F4-4631-BFDA-2D36D0112DB1}" type="sibTrans" cxnId="{07266421-042C-464C-84A0-CEA3D7DA60A4}">
      <dgm:prSet/>
      <dgm:spPr/>
      <dgm:t>
        <a:bodyPr/>
        <a:lstStyle/>
        <a:p>
          <a:endParaRPr lang="th-TH" sz="2400" b="1">
            <a:latin typeface="AngsanaUPC" pitchFamily="18" charset="-34"/>
            <a:cs typeface="AngsanaUPC" pitchFamily="18" charset="-34"/>
          </a:endParaRPr>
        </a:p>
      </dgm:t>
    </dgm:pt>
    <dgm:pt modelId="{454851DA-A51B-468E-A6C6-302383606789}" type="pres">
      <dgm:prSet presAssocID="{B9DAE323-8E0E-450C-9F7A-FDBFDFB277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8E1CAE5-531F-4E84-80C3-85A0EC4D38C3}" type="pres">
      <dgm:prSet presAssocID="{74194A63-A3E2-4231-B9A1-32102AD0A5F6}" presName="linNode" presStyleCnt="0"/>
      <dgm:spPr/>
    </dgm:pt>
    <dgm:pt modelId="{164E106A-D715-4BEE-B65D-0B054D1AA9F5}" type="pres">
      <dgm:prSet presAssocID="{74194A63-A3E2-4231-B9A1-32102AD0A5F6}" presName="parentText" presStyleLbl="node1" presStyleIdx="0" presStyleCnt="4" custScaleX="278049" custScaleY="254192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7DC197-C7D2-4649-A40C-9A99D244C082}" type="pres">
      <dgm:prSet presAssocID="{4D0BD193-BAA8-4172-8CF2-300912F27809}" presName="sp" presStyleCnt="0"/>
      <dgm:spPr/>
    </dgm:pt>
    <dgm:pt modelId="{C8FAC8FA-A562-4C80-880B-15D188FA54AF}" type="pres">
      <dgm:prSet presAssocID="{9CF17FBA-C9E4-4BEE-8917-DA687E8612A5}" presName="linNode" presStyleCnt="0"/>
      <dgm:spPr/>
    </dgm:pt>
    <dgm:pt modelId="{79235C43-491A-461D-9B65-83A49690D15A}" type="pres">
      <dgm:prSet presAssocID="{9CF17FBA-C9E4-4BEE-8917-DA687E8612A5}" presName="parentText" presStyleLbl="node1" presStyleIdx="1" presStyleCnt="4" custScaleX="277778" custScaleY="39076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AB5C22B-1708-4062-A835-F8722030925C}" type="pres">
      <dgm:prSet presAssocID="{7DA099F6-D558-4B07-8341-9832076BFF35}" presName="sp" presStyleCnt="0"/>
      <dgm:spPr/>
    </dgm:pt>
    <dgm:pt modelId="{EE562954-3D28-4741-95FC-D18F20CCA7B2}" type="pres">
      <dgm:prSet presAssocID="{E4C979EE-C366-4891-BC10-25302FA29693}" presName="linNode" presStyleCnt="0"/>
      <dgm:spPr/>
    </dgm:pt>
    <dgm:pt modelId="{5427A2EA-F5FF-4DB3-AAA6-54E17ECBB714}" type="pres">
      <dgm:prSet presAssocID="{E4C979EE-C366-4891-BC10-25302FA29693}" presName="parentText" presStyleLbl="node1" presStyleIdx="2" presStyleCnt="4" custScaleX="277778" custScaleY="324265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3B00454-0BC2-4DA2-890D-B5BDD1E06509}" type="pres">
      <dgm:prSet presAssocID="{894FFE8E-2286-4A52-9292-03078CF7CE52}" presName="sp" presStyleCnt="0"/>
      <dgm:spPr/>
    </dgm:pt>
    <dgm:pt modelId="{CD0F31A5-17F5-49DA-83E7-53178AAF2F61}" type="pres">
      <dgm:prSet presAssocID="{4EB59DAE-6C10-42E4-B060-D78EEBF805AA}" presName="linNode" presStyleCnt="0"/>
      <dgm:spPr/>
    </dgm:pt>
    <dgm:pt modelId="{3620896E-B96E-49C6-BE63-7FB0B1DE0542}" type="pres">
      <dgm:prSet presAssocID="{4EB59DAE-6C10-42E4-B060-D78EEBF805AA}" presName="parentText" presStyleLbl="node1" presStyleIdx="3" presStyleCnt="4" custScaleX="277778" custScaleY="300489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A79FE15-2DBB-4B5F-A2EB-20FD3F0A20FC}" type="presOf" srcId="{B9DAE323-8E0E-450C-9F7A-FDBFDFB2774B}" destId="{454851DA-A51B-468E-A6C6-302383606789}" srcOrd="0" destOrd="0" presId="urn:microsoft.com/office/officeart/2005/8/layout/vList5"/>
    <dgm:cxn modelId="{4822E4B1-EAC8-4439-9F43-88693E0224F4}" type="presOf" srcId="{E4C979EE-C366-4891-BC10-25302FA29693}" destId="{5427A2EA-F5FF-4DB3-AAA6-54E17ECBB714}" srcOrd="0" destOrd="0" presId="urn:microsoft.com/office/officeart/2005/8/layout/vList5"/>
    <dgm:cxn modelId="{BE0C3008-7769-4F3D-B169-504A39C8E277}" type="presOf" srcId="{9CF17FBA-C9E4-4BEE-8917-DA687E8612A5}" destId="{79235C43-491A-461D-9B65-83A49690D15A}" srcOrd="0" destOrd="0" presId="urn:microsoft.com/office/officeart/2005/8/layout/vList5"/>
    <dgm:cxn modelId="{66565E40-9735-4115-9CCA-E9E0A04B8D4B}" type="presOf" srcId="{74194A63-A3E2-4231-B9A1-32102AD0A5F6}" destId="{164E106A-D715-4BEE-B65D-0B054D1AA9F5}" srcOrd="0" destOrd="0" presId="urn:microsoft.com/office/officeart/2005/8/layout/vList5"/>
    <dgm:cxn modelId="{07266421-042C-464C-84A0-CEA3D7DA60A4}" srcId="{B9DAE323-8E0E-450C-9F7A-FDBFDFB2774B}" destId="{4EB59DAE-6C10-42E4-B060-D78EEBF805AA}" srcOrd="3" destOrd="0" parTransId="{CB7743FB-CF55-4AC8-86D4-2F0ED4BB62F2}" sibTransId="{C55FC1F5-97F4-4631-BFDA-2D36D0112DB1}"/>
    <dgm:cxn modelId="{D67B676F-8F36-4C74-912E-07E3716813FE}" type="presOf" srcId="{4EB59DAE-6C10-42E4-B060-D78EEBF805AA}" destId="{3620896E-B96E-49C6-BE63-7FB0B1DE0542}" srcOrd="0" destOrd="0" presId="urn:microsoft.com/office/officeart/2005/8/layout/vList5"/>
    <dgm:cxn modelId="{B6B6FB47-EFE0-44C6-A169-46F12C81CC75}" srcId="{B9DAE323-8E0E-450C-9F7A-FDBFDFB2774B}" destId="{74194A63-A3E2-4231-B9A1-32102AD0A5F6}" srcOrd="0" destOrd="0" parTransId="{501D7CB1-5397-42CC-AC33-91B7F26D6A25}" sibTransId="{4D0BD193-BAA8-4172-8CF2-300912F27809}"/>
    <dgm:cxn modelId="{916E5C0E-09B5-4CB1-BD60-A24AE124DA5F}" srcId="{B9DAE323-8E0E-450C-9F7A-FDBFDFB2774B}" destId="{9CF17FBA-C9E4-4BEE-8917-DA687E8612A5}" srcOrd="1" destOrd="0" parTransId="{122A65BF-C00A-4083-B33F-266F40B4E291}" sibTransId="{7DA099F6-D558-4B07-8341-9832076BFF35}"/>
    <dgm:cxn modelId="{68B20AE3-95E8-42FC-9726-718A69E6C9B0}" srcId="{B9DAE323-8E0E-450C-9F7A-FDBFDFB2774B}" destId="{E4C979EE-C366-4891-BC10-25302FA29693}" srcOrd="2" destOrd="0" parTransId="{7F5692F7-E087-4236-B82B-B1D7483C4055}" sibTransId="{894FFE8E-2286-4A52-9292-03078CF7CE52}"/>
    <dgm:cxn modelId="{3605B9A1-12E7-4DE1-ABC9-FC6FDF9498D1}" type="presParOf" srcId="{454851DA-A51B-468E-A6C6-302383606789}" destId="{68E1CAE5-531F-4E84-80C3-85A0EC4D38C3}" srcOrd="0" destOrd="0" presId="urn:microsoft.com/office/officeart/2005/8/layout/vList5"/>
    <dgm:cxn modelId="{DFFE4719-23A9-41FD-8D87-3F348FEBD991}" type="presParOf" srcId="{68E1CAE5-531F-4E84-80C3-85A0EC4D38C3}" destId="{164E106A-D715-4BEE-B65D-0B054D1AA9F5}" srcOrd="0" destOrd="0" presId="urn:microsoft.com/office/officeart/2005/8/layout/vList5"/>
    <dgm:cxn modelId="{A26B1F18-800C-485C-A3B0-45C38A6AC415}" type="presParOf" srcId="{454851DA-A51B-468E-A6C6-302383606789}" destId="{C77DC197-C7D2-4649-A40C-9A99D244C082}" srcOrd="1" destOrd="0" presId="urn:microsoft.com/office/officeart/2005/8/layout/vList5"/>
    <dgm:cxn modelId="{C6A47A6D-D52B-49AE-996B-EA2B840E7DFB}" type="presParOf" srcId="{454851DA-A51B-468E-A6C6-302383606789}" destId="{C8FAC8FA-A562-4C80-880B-15D188FA54AF}" srcOrd="2" destOrd="0" presId="urn:microsoft.com/office/officeart/2005/8/layout/vList5"/>
    <dgm:cxn modelId="{932BC86B-B852-4914-A0A2-9C982A1CE3AA}" type="presParOf" srcId="{C8FAC8FA-A562-4C80-880B-15D188FA54AF}" destId="{79235C43-491A-461D-9B65-83A49690D15A}" srcOrd="0" destOrd="0" presId="urn:microsoft.com/office/officeart/2005/8/layout/vList5"/>
    <dgm:cxn modelId="{721F3786-509C-4FE0-B293-7041714AB199}" type="presParOf" srcId="{454851DA-A51B-468E-A6C6-302383606789}" destId="{AAB5C22B-1708-4062-A835-F8722030925C}" srcOrd="3" destOrd="0" presId="urn:microsoft.com/office/officeart/2005/8/layout/vList5"/>
    <dgm:cxn modelId="{65365EF4-CC2F-4619-A288-99A95AF1A014}" type="presParOf" srcId="{454851DA-A51B-468E-A6C6-302383606789}" destId="{EE562954-3D28-4741-95FC-D18F20CCA7B2}" srcOrd="4" destOrd="0" presId="urn:microsoft.com/office/officeart/2005/8/layout/vList5"/>
    <dgm:cxn modelId="{F4976BB2-A072-4847-82CA-3AB1F68C7501}" type="presParOf" srcId="{EE562954-3D28-4741-95FC-D18F20CCA7B2}" destId="{5427A2EA-F5FF-4DB3-AAA6-54E17ECBB714}" srcOrd="0" destOrd="0" presId="urn:microsoft.com/office/officeart/2005/8/layout/vList5"/>
    <dgm:cxn modelId="{8BEE3FC0-DD2F-4A2E-B339-A0325DD84C6A}" type="presParOf" srcId="{454851DA-A51B-468E-A6C6-302383606789}" destId="{33B00454-0BC2-4DA2-890D-B5BDD1E06509}" srcOrd="5" destOrd="0" presId="urn:microsoft.com/office/officeart/2005/8/layout/vList5"/>
    <dgm:cxn modelId="{9BB8B840-6654-4336-B77F-5B5CE8236AD9}" type="presParOf" srcId="{454851DA-A51B-468E-A6C6-302383606789}" destId="{CD0F31A5-17F5-49DA-83E7-53178AAF2F61}" srcOrd="6" destOrd="0" presId="urn:microsoft.com/office/officeart/2005/8/layout/vList5"/>
    <dgm:cxn modelId="{135CAF91-1345-45DF-8E15-29004A896B6E}" type="presParOf" srcId="{CD0F31A5-17F5-49DA-83E7-53178AAF2F61}" destId="{3620896E-B96E-49C6-BE63-7FB0B1DE054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7B322C-DA82-45A5-B3F4-3F5DEDECFC86}" type="doc">
      <dgm:prSet loTypeId="urn:microsoft.com/office/officeart/2005/8/layout/chevron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th-TH"/>
        </a:p>
      </dgm:t>
    </dgm:pt>
    <dgm:pt modelId="{5CED16AA-BA6B-4231-8FE0-0CC680F1D0A9}">
      <dgm:prSet phldrT="[Text]"/>
      <dgm:spPr/>
      <dgm:t>
        <a:bodyPr/>
        <a:lstStyle/>
        <a:p>
          <a:r>
            <a:rPr lang="th-TH" dirty="0" smtClean="0"/>
            <a:t>1</a:t>
          </a:r>
          <a:endParaRPr lang="th-TH" dirty="0"/>
        </a:p>
      </dgm:t>
    </dgm:pt>
    <dgm:pt modelId="{C830BF9D-BAF3-4E75-9313-6B5E5DFFAB1B}" type="parTrans" cxnId="{566FBF07-5F7B-4F03-9594-9C10A51E572A}">
      <dgm:prSet/>
      <dgm:spPr/>
      <dgm:t>
        <a:bodyPr/>
        <a:lstStyle/>
        <a:p>
          <a:endParaRPr lang="th-TH"/>
        </a:p>
      </dgm:t>
    </dgm:pt>
    <dgm:pt modelId="{F5F3A118-7055-4E7B-9538-CAEFE67294F9}" type="sibTrans" cxnId="{566FBF07-5F7B-4F03-9594-9C10A51E572A}">
      <dgm:prSet/>
      <dgm:spPr/>
      <dgm:t>
        <a:bodyPr/>
        <a:lstStyle/>
        <a:p>
          <a:endParaRPr lang="th-TH"/>
        </a:p>
      </dgm:t>
    </dgm:pt>
    <dgm:pt modelId="{159A505F-A8E4-41DB-BBF3-9DC994A1AE8A}">
      <dgm:prSet phldrT="[Text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h-TH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 มีหนังสือขอความอนุเคราะห์ถ่ายทอดสดจากหน่วยงานต่างๆ ส่งมาทาง</a:t>
          </a:r>
          <a:r>
            <a: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 </a:t>
          </a:r>
          <a:br>
            <a: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</a:br>
          <a:r>
            <a: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  e-doc</a:t>
          </a:r>
          <a:r>
            <a:rPr kumimoji="0" lang="th-TH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 ของศูนย์ บางครั้งไมได้ส่งต่อมายังผู้ปฏิบัติงาน หรือส่งมาล่าช้าทำให้ </a:t>
          </a:r>
          <a:br>
            <a:rPr kumimoji="0" lang="th-TH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</a:br>
          <a:r>
            <a:rPr kumimoji="0" lang="th-TH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  เกิดปัญหาความล่าช้าในการออกให้บริการ</a:t>
          </a:r>
        </a:p>
      </dgm:t>
    </dgm:pt>
    <dgm:pt modelId="{FE8893E0-B8D6-4092-B976-3FC9F4AD9E80}" type="parTrans" cxnId="{2EA831D4-D6F9-49DE-814D-8326799F3527}">
      <dgm:prSet/>
      <dgm:spPr/>
      <dgm:t>
        <a:bodyPr/>
        <a:lstStyle/>
        <a:p>
          <a:endParaRPr lang="th-TH"/>
        </a:p>
      </dgm:t>
    </dgm:pt>
    <dgm:pt modelId="{954345F6-9806-4A03-8F51-0BC3A2726446}" type="sibTrans" cxnId="{2EA831D4-D6F9-49DE-814D-8326799F3527}">
      <dgm:prSet/>
      <dgm:spPr/>
      <dgm:t>
        <a:bodyPr/>
        <a:lstStyle/>
        <a:p>
          <a:endParaRPr lang="th-TH"/>
        </a:p>
      </dgm:t>
    </dgm:pt>
    <dgm:pt modelId="{8A4534B3-10A7-4203-959D-1E34BADF0F23}">
      <dgm:prSet phldrT="[Text]"/>
      <dgm:spPr/>
      <dgm:t>
        <a:bodyPr/>
        <a:lstStyle/>
        <a:p>
          <a:r>
            <a:rPr lang="th-TH" dirty="0" smtClean="0"/>
            <a:t>2</a:t>
          </a:r>
          <a:endParaRPr lang="th-TH" dirty="0"/>
        </a:p>
      </dgm:t>
    </dgm:pt>
    <dgm:pt modelId="{EA8D5866-3D13-4B43-B090-50FD87157019}" type="parTrans" cxnId="{6A88CB1A-19F0-4C0C-9B50-6E024695419C}">
      <dgm:prSet/>
      <dgm:spPr/>
      <dgm:t>
        <a:bodyPr/>
        <a:lstStyle/>
        <a:p>
          <a:endParaRPr lang="th-TH"/>
        </a:p>
      </dgm:t>
    </dgm:pt>
    <dgm:pt modelId="{E3541221-714A-4BE8-92FC-20214472E216}" type="sibTrans" cxnId="{6A88CB1A-19F0-4C0C-9B50-6E024695419C}">
      <dgm:prSet/>
      <dgm:spPr/>
      <dgm:t>
        <a:bodyPr/>
        <a:lstStyle/>
        <a:p>
          <a:endParaRPr lang="th-TH"/>
        </a:p>
      </dgm:t>
    </dgm:pt>
    <dgm:pt modelId="{CD63CFE8-ABCE-49C3-AF39-03A52C53A305}">
      <dgm:prSet phldrT="[Text]" custT="1"/>
      <dgm:spPr/>
      <dgm:t>
        <a:bodyPr/>
        <a:lstStyle/>
        <a:p>
          <a:pPr rtl="0"/>
          <a:r>
            <a:rPr kumimoji="0" lang="th-TH" sz="2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การ</a:t>
          </a:r>
          <a:r>
            <a:rPr kumimoji="0" lang="th-TH" sz="2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ตัดต่อทำสำเนา </a:t>
          </a:r>
          <a:r>
            <a:rPr kumimoji="0" lang="en-US" sz="2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VDO </a:t>
          </a:r>
          <a:r>
            <a:rPr kumimoji="0" lang="th-TH" sz="2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ที่ถ่ายทอดสดให้หน่วยงานที่ขอความ</a:t>
          </a:r>
          <a:r>
            <a:rPr kumimoji="0" lang="th-TH" sz="2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อนุเคราะห์ ค่อนข้างใช้เวลานานในการจัดทำ</a:t>
          </a:r>
          <a:endParaRPr lang="th-TH" sz="2400" dirty="0">
            <a:latin typeface="AngsanaUPC" pitchFamily="18" charset="-34"/>
            <a:cs typeface="AngsanaUPC" pitchFamily="18" charset="-34"/>
          </a:endParaRPr>
        </a:p>
      </dgm:t>
    </dgm:pt>
    <dgm:pt modelId="{779C500F-2531-4FA1-BD8D-12BDD1622362}" type="parTrans" cxnId="{2C3B4BF7-7DFD-4D96-86A3-85D373AC6D84}">
      <dgm:prSet/>
      <dgm:spPr/>
      <dgm:t>
        <a:bodyPr/>
        <a:lstStyle/>
        <a:p>
          <a:endParaRPr lang="th-TH"/>
        </a:p>
      </dgm:t>
    </dgm:pt>
    <dgm:pt modelId="{6873D7E2-8A7E-45A4-95CD-8EBB6CC06977}" type="sibTrans" cxnId="{2C3B4BF7-7DFD-4D96-86A3-85D373AC6D84}">
      <dgm:prSet/>
      <dgm:spPr/>
      <dgm:t>
        <a:bodyPr/>
        <a:lstStyle/>
        <a:p>
          <a:endParaRPr lang="th-TH"/>
        </a:p>
      </dgm:t>
    </dgm:pt>
    <dgm:pt modelId="{25601A14-0E3E-4AE4-8C2C-40CD0B6ECDF9}">
      <dgm:prSet phldrT="[Text]"/>
      <dgm:spPr/>
      <dgm:t>
        <a:bodyPr/>
        <a:lstStyle/>
        <a:p>
          <a:r>
            <a:rPr lang="th-TH" dirty="0" smtClean="0"/>
            <a:t>3</a:t>
          </a:r>
          <a:endParaRPr lang="th-TH" dirty="0"/>
        </a:p>
      </dgm:t>
    </dgm:pt>
    <dgm:pt modelId="{50A0BE33-A4E9-462F-BF32-3B9B0ABD7612}" type="parTrans" cxnId="{4CE1901F-F191-412F-B8B2-DE7D2D09E62E}">
      <dgm:prSet/>
      <dgm:spPr/>
      <dgm:t>
        <a:bodyPr/>
        <a:lstStyle/>
        <a:p>
          <a:endParaRPr lang="th-TH"/>
        </a:p>
      </dgm:t>
    </dgm:pt>
    <dgm:pt modelId="{5EF8728F-4C74-40F0-86A2-4DF6A55D1A6F}" type="sibTrans" cxnId="{4CE1901F-F191-412F-B8B2-DE7D2D09E62E}">
      <dgm:prSet/>
      <dgm:spPr/>
      <dgm:t>
        <a:bodyPr/>
        <a:lstStyle/>
        <a:p>
          <a:endParaRPr lang="th-TH"/>
        </a:p>
      </dgm:t>
    </dgm:pt>
    <dgm:pt modelId="{960B5760-716B-4971-9613-D1E9016210DE}">
      <dgm:prSet phldrT="[Text]" custT="1"/>
      <dgm:spPr/>
      <dgm:t>
        <a:bodyPr/>
        <a:lstStyle/>
        <a:p>
          <a:pPr rtl="0"/>
          <a:r>
            <a:rPr kumimoji="0" lang="th-TH" sz="2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มีปัญหาด้านการขาดบุคลากรช่วยงานถ่ายทอดสดในบางครั้ง ทำให้บางครั้งผลงานที่ออกมาดูไม่ค่อยดีนัก</a:t>
          </a:r>
          <a:endParaRPr lang="th-TH" sz="2400" dirty="0"/>
        </a:p>
      </dgm:t>
    </dgm:pt>
    <dgm:pt modelId="{F880DEF7-CDF5-4BA7-A6DC-DC8DC8723280}" type="parTrans" cxnId="{CBDF7B12-2CEE-43A8-960F-C43530A1D44A}">
      <dgm:prSet/>
      <dgm:spPr/>
      <dgm:t>
        <a:bodyPr/>
        <a:lstStyle/>
        <a:p>
          <a:endParaRPr lang="th-TH"/>
        </a:p>
      </dgm:t>
    </dgm:pt>
    <dgm:pt modelId="{9ADF7CA3-7A8D-42D8-A6F7-8D5A10083AED}" type="sibTrans" cxnId="{CBDF7B12-2CEE-43A8-960F-C43530A1D44A}">
      <dgm:prSet/>
      <dgm:spPr/>
      <dgm:t>
        <a:bodyPr/>
        <a:lstStyle/>
        <a:p>
          <a:endParaRPr lang="th-TH"/>
        </a:p>
      </dgm:t>
    </dgm:pt>
    <dgm:pt modelId="{5EFF81DA-76FE-456F-B167-44AB2E7A6AD2}" type="pres">
      <dgm:prSet presAssocID="{3E7B322C-DA82-45A5-B3F4-3F5DEDECFC8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792D3B8-542F-469E-9ED4-BCB6FF7121F8}" type="pres">
      <dgm:prSet presAssocID="{5CED16AA-BA6B-4231-8FE0-0CC680F1D0A9}" presName="composite" presStyleCnt="0"/>
      <dgm:spPr/>
    </dgm:pt>
    <dgm:pt modelId="{848D3248-D684-4101-9633-F4F921AB2011}" type="pres">
      <dgm:prSet presAssocID="{5CED16AA-BA6B-4231-8FE0-0CC680F1D0A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F7BBF54-8FBB-4C9A-861E-215952AFB2DC}" type="pres">
      <dgm:prSet presAssocID="{5CED16AA-BA6B-4231-8FE0-0CC680F1D0A9}" presName="descendantText" presStyleLbl="alignAcc1" presStyleIdx="0" presStyleCnt="3" custScaleY="12329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A61FAB8-FA3F-42C0-A03A-F7F9DD0C7AC6}" type="pres">
      <dgm:prSet presAssocID="{F5F3A118-7055-4E7B-9538-CAEFE67294F9}" presName="sp" presStyleCnt="0"/>
      <dgm:spPr/>
    </dgm:pt>
    <dgm:pt modelId="{E02ACEA0-06B5-4B3C-9E3C-DD9A280C86BF}" type="pres">
      <dgm:prSet presAssocID="{8A4534B3-10A7-4203-959D-1E34BADF0F23}" presName="composite" presStyleCnt="0"/>
      <dgm:spPr/>
    </dgm:pt>
    <dgm:pt modelId="{89D74368-2AEC-477D-8CF3-E6B0E725EB1E}" type="pres">
      <dgm:prSet presAssocID="{8A4534B3-10A7-4203-959D-1E34BADF0F2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7DCC089-73FD-4CBD-93DF-1718D0E98B60}" type="pres">
      <dgm:prSet presAssocID="{8A4534B3-10A7-4203-959D-1E34BADF0F23}" presName="descendantText" presStyleLbl="alignAcc1" presStyleIdx="1" presStyleCnt="3" custScaleY="11960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ECF397-6E69-4AA4-9F7A-AEE9468FB64C}" type="pres">
      <dgm:prSet presAssocID="{E3541221-714A-4BE8-92FC-20214472E216}" presName="sp" presStyleCnt="0"/>
      <dgm:spPr/>
    </dgm:pt>
    <dgm:pt modelId="{6D1B6549-A6A6-4B75-8DA3-E583BFC4E73D}" type="pres">
      <dgm:prSet presAssocID="{25601A14-0E3E-4AE4-8C2C-40CD0B6ECDF9}" presName="composite" presStyleCnt="0"/>
      <dgm:spPr/>
    </dgm:pt>
    <dgm:pt modelId="{50E7C871-D7B7-4D36-9510-1D90E41689BF}" type="pres">
      <dgm:prSet presAssocID="{25601A14-0E3E-4AE4-8C2C-40CD0B6ECDF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BD02581-FD06-402E-805F-6B050F2CE76C}" type="pres">
      <dgm:prSet presAssocID="{25601A14-0E3E-4AE4-8C2C-40CD0B6ECDF9}" presName="descendantText" presStyleLbl="alignAcc1" presStyleIdx="2" presStyleCnt="3" custLinFactNeighborX="1301" custLinFactNeighborY="-434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0B1D549-F214-4AD6-9218-1099EDFFE4AA}" type="presOf" srcId="{159A505F-A8E4-41DB-BBF3-9DC994A1AE8A}" destId="{6F7BBF54-8FBB-4C9A-861E-215952AFB2DC}" srcOrd="0" destOrd="0" presId="urn:microsoft.com/office/officeart/2005/8/layout/chevron2"/>
    <dgm:cxn modelId="{6AC4D350-78AD-4A0B-AF6A-B5B8A5F141FA}" type="presOf" srcId="{5CED16AA-BA6B-4231-8FE0-0CC680F1D0A9}" destId="{848D3248-D684-4101-9633-F4F921AB2011}" srcOrd="0" destOrd="0" presId="urn:microsoft.com/office/officeart/2005/8/layout/chevron2"/>
    <dgm:cxn modelId="{2C3B4BF7-7DFD-4D96-86A3-85D373AC6D84}" srcId="{8A4534B3-10A7-4203-959D-1E34BADF0F23}" destId="{CD63CFE8-ABCE-49C3-AF39-03A52C53A305}" srcOrd="0" destOrd="0" parTransId="{779C500F-2531-4FA1-BD8D-12BDD1622362}" sibTransId="{6873D7E2-8A7E-45A4-95CD-8EBB6CC06977}"/>
    <dgm:cxn modelId="{6A88CB1A-19F0-4C0C-9B50-6E024695419C}" srcId="{3E7B322C-DA82-45A5-B3F4-3F5DEDECFC86}" destId="{8A4534B3-10A7-4203-959D-1E34BADF0F23}" srcOrd="1" destOrd="0" parTransId="{EA8D5866-3D13-4B43-B090-50FD87157019}" sibTransId="{E3541221-714A-4BE8-92FC-20214472E216}"/>
    <dgm:cxn modelId="{196271B6-2B00-4905-AE10-24200E5230CE}" type="presOf" srcId="{25601A14-0E3E-4AE4-8C2C-40CD0B6ECDF9}" destId="{50E7C871-D7B7-4D36-9510-1D90E41689BF}" srcOrd="0" destOrd="0" presId="urn:microsoft.com/office/officeart/2005/8/layout/chevron2"/>
    <dgm:cxn modelId="{2EA831D4-D6F9-49DE-814D-8326799F3527}" srcId="{5CED16AA-BA6B-4231-8FE0-0CC680F1D0A9}" destId="{159A505F-A8E4-41DB-BBF3-9DC994A1AE8A}" srcOrd="0" destOrd="0" parTransId="{FE8893E0-B8D6-4092-B976-3FC9F4AD9E80}" sibTransId="{954345F6-9806-4A03-8F51-0BC3A2726446}"/>
    <dgm:cxn modelId="{4CE1901F-F191-412F-B8B2-DE7D2D09E62E}" srcId="{3E7B322C-DA82-45A5-B3F4-3F5DEDECFC86}" destId="{25601A14-0E3E-4AE4-8C2C-40CD0B6ECDF9}" srcOrd="2" destOrd="0" parTransId="{50A0BE33-A4E9-462F-BF32-3B9B0ABD7612}" sibTransId="{5EF8728F-4C74-40F0-86A2-4DF6A55D1A6F}"/>
    <dgm:cxn modelId="{CBDF7B12-2CEE-43A8-960F-C43530A1D44A}" srcId="{25601A14-0E3E-4AE4-8C2C-40CD0B6ECDF9}" destId="{960B5760-716B-4971-9613-D1E9016210DE}" srcOrd="0" destOrd="0" parTransId="{F880DEF7-CDF5-4BA7-A6DC-DC8DC8723280}" sibTransId="{9ADF7CA3-7A8D-42D8-A6F7-8D5A10083AED}"/>
    <dgm:cxn modelId="{5FC12A73-12A8-4CE8-9D33-E7017924772C}" type="presOf" srcId="{8A4534B3-10A7-4203-959D-1E34BADF0F23}" destId="{89D74368-2AEC-477D-8CF3-E6B0E725EB1E}" srcOrd="0" destOrd="0" presId="urn:microsoft.com/office/officeart/2005/8/layout/chevron2"/>
    <dgm:cxn modelId="{566FBF07-5F7B-4F03-9594-9C10A51E572A}" srcId="{3E7B322C-DA82-45A5-B3F4-3F5DEDECFC86}" destId="{5CED16AA-BA6B-4231-8FE0-0CC680F1D0A9}" srcOrd="0" destOrd="0" parTransId="{C830BF9D-BAF3-4E75-9313-6B5E5DFFAB1B}" sibTransId="{F5F3A118-7055-4E7B-9538-CAEFE67294F9}"/>
    <dgm:cxn modelId="{AD2EC4CF-C518-42B3-87F5-D8A52B46BAF5}" type="presOf" srcId="{960B5760-716B-4971-9613-D1E9016210DE}" destId="{BBD02581-FD06-402E-805F-6B050F2CE76C}" srcOrd="0" destOrd="0" presId="urn:microsoft.com/office/officeart/2005/8/layout/chevron2"/>
    <dgm:cxn modelId="{6F270481-0077-49DE-BC42-9148A265BBF0}" type="presOf" srcId="{3E7B322C-DA82-45A5-B3F4-3F5DEDECFC86}" destId="{5EFF81DA-76FE-456F-B167-44AB2E7A6AD2}" srcOrd="0" destOrd="0" presId="urn:microsoft.com/office/officeart/2005/8/layout/chevron2"/>
    <dgm:cxn modelId="{24B72D5B-0DF9-43D7-8FFF-17532FBECA2A}" type="presOf" srcId="{CD63CFE8-ABCE-49C3-AF39-03A52C53A305}" destId="{67DCC089-73FD-4CBD-93DF-1718D0E98B60}" srcOrd="0" destOrd="0" presId="urn:microsoft.com/office/officeart/2005/8/layout/chevron2"/>
    <dgm:cxn modelId="{77C15E2F-4E47-4D4B-8112-A334491899F5}" type="presParOf" srcId="{5EFF81DA-76FE-456F-B167-44AB2E7A6AD2}" destId="{2792D3B8-542F-469E-9ED4-BCB6FF7121F8}" srcOrd="0" destOrd="0" presId="urn:microsoft.com/office/officeart/2005/8/layout/chevron2"/>
    <dgm:cxn modelId="{CF2F7ED8-A8E5-4EB4-B12A-ED5D33617E35}" type="presParOf" srcId="{2792D3B8-542F-469E-9ED4-BCB6FF7121F8}" destId="{848D3248-D684-4101-9633-F4F921AB2011}" srcOrd="0" destOrd="0" presId="urn:microsoft.com/office/officeart/2005/8/layout/chevron2"/>
    <dgm:cxn modelId="{10867314-624C-41C0-87F7-3380E7B4E4D0}" type="presParOf" srcId="{2792D3B8-542F-469E-9ED4-BCB6FF7121F8}" destId="{6F7BBF54-8FBB-4C9A-861E-215952AFB2DC}" srcOrd="1" destOrd="0" presId="urn:microsoft.com/office/officeart/2005/8/layout/chevron2"/>
    <dgm:cxn modelId="{9C1D8640-CF57-4021-9529-9071B94EEC55}" type="presParOf" srcId="{5EFF81DA-76FE-456F-B167-44AB2E7A6AD2}" destId="{4A61FAB8-FA3F-42C0-A03A-F7F9DD0C7AC6}" srcOrd="1" destOrd="0" presId="urn:microsoft.com/office/officeart/2005/8/layout/chevron2"/>
    <dgm:cxn modelId="{E67EF885-02AD-4D45-AEA8-004AD0DC5F8C}" type="presParOf" srcId="{5EFF81DA-76FE-456F-B167-44AB2E7A6AD2}" destId="{E02ACEA0-06B5-4B3C-9E3C-DD9A280C86BF}" srcOrd="2" destOrd="0" presId="urn:microsoft.com/office/officeart/2005/8/layout/chevron2"/>
    <dgm:cxn modelId="{E004ACB5-2FFB-4E66-A3FF-6EA596FDB502}" type="presParOf" srcId="{E02ACEA0-06B5-4B3C-9E3C-DD9A280C86BF}" destId="{89D74368-2AEC-477D-8CF3-E6B0E725EB1E}" srcOrd="0" destOrd="0" presId="urn:microsoft.com/office/officeart/2005/8/layout/chevron2"/>
    <dgm:cxn modelId="{FCA1B8C3-FE8F-4E4B-913C-A5C8084C6DBC}" type="presParOf" srcId="{E02ACEA0-06B5-4B3C-9E3C-DD9A280C86BF}" destId="{67DCC089-73FD-4CBD-93DF-1718D0E98B60}" srcOrd="1" destOrd="0" presId="urn:microsoft.com/office/officeart/2005/8/layout/chevron2"/>
    <dgm:cxn modelId="{5F795D30-A82D-44A2-8B00-5252D1CC6479}" type="presParOf" srcId="{5EFF81DA-76FE-456F-B167-44AB2E7A6AD2}" destId="{88ECF397-6E69-4AA4-9F7A-AEE9468FB64C}" srcOrd="3" destOrd="0" presId="urn:microsoft.com/office/officeart/2005/8/layout/chevron2"/>
    <dgm:cxn modelId="{4C4D885C-57B6-4100-A12A-CF38DA381E86}" type="presParOf" srcId="{5EFF81DA-76FE-456F-B167-44AB2E7A6AD2}" destId="{6D1B6549-A6A6-4B75-8DA3-E583BFC4E73D}" srcOrd="4" destOrd="0" presId="urn:microsoft.com/office/officeart/2005/8/layout/chevron2"/>
    <dgm:cxn modelId="{999FE603-182C-4C69-96AB-03C88A5B97F1}" type="presParOf" srcId="{6D1B6549-A6A6-4B75-8DA3-E583BFC4E73D}" destId="{50E7C871-D7B7-4D36-9510-1D90E41689BF}" srcOrd="0" destOrd="0" presId="urn:microsoft.com/office/officeart/2005/8/layout/chevron2"/>
    <dgm:cxn modelId="{C0B7F94B-E356-465F-AD82-8A9AE5C5F82A}" type="presParOf" srcId="{6D1B6549-A6A6-4B75-8DA3-E583BFC4E73D}" destId="{BBD02581-FD06-402E-805F-6B050F2CE76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7B322C-DA82-45A5-B3F4-3F5DEDECFC86}" type="doc">
      <dgm:prSet loTypeId="urn:microsoft.com/office/officeart/2005/8/layout/chevron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th-TH"/>
        </a:p>
      </dgm:t>
    </dgm:pt>
    <dgm:pt modelId="{5CED16AA-BA6B-4231-8FE0-0CC680F1D0A9}">
      <dgm:prSet phldrT="[Text]"/>
      <dgm:spPr/>
      <dgm:t>
        <a:bodyPr/>
        <a:lstStyle/>
        <a:p>
          <a:r>
            <a:rPr lang="th-TH" dirty="0" smtClean="0">
              <a:latin typeface="AngsanaUPC" pitchFamily="18" charset="-34"/>
              <a:cs typeface="AngsanaUPC" pitchFamily="18" charset="-34"/>
            </a:rPr>
            <a:t>4</a:t>
          </a:r>
          <a:endParaRPr lang="th-TH" dirty="0">
            <a:latin typeface="AngsanaUPC" pitchFamily="18" charset="-34"/>
            <a:cs typeface="AngsanaUPC" pitchFamily="18" charset="-34"/>
          </a:endParaRPr>
        </a:p>
      </dgm:t>
    </dgm:pt>
    <dgm:pt modelId="{C830BF9D-BAF3-4E75-9313-6B5E5DFFAB1B}" type="parTrans" cxnId="{566FBF07-5F7B-4F03-9594-9C10A51E572A}">
      <dgm:prSet/>
      <dgm:spPr/>
      <dgm:t>
        <a:bodyPr/>
        <a:lstStyle/>
        <a:p>
          <a:endParaRPr lang="th-TH">
            <a:latin typeface="AngsanaUPC" pitchFamily="18" charset="-34"/>
            <a:cs typeface="AngsanaUPC" pitchFamily="18" charset="-34"/>
          </a:endParaRPr>
        </a:p>
      </dgm:t>
    </dgm:pt>
    <dgm:pt modelId="{F5F3A118-7055-4E7B-9538-CAEFE67294F9}" type="sibTrans" cxnId="{566FBF07-5F7B-4F03-9594-9C10A51E572A}">
      <dgm:prSet/>
      <dgm:spPr/>
      <dgm:t>
        <a:bodyPr/>
        <a:lstStyle/>
        <a:p>
          <a:endParaRPr lang="th-TH">
            <a:latin typeface="AngsanaUPC" pitchFamily="18" charset="-34"/>
            <a:cs typeface="AngsanaUPC" pitchFamily="18" charset="-34"/>
          </a:endParaRPr>
        </a:p>
      </dgm:t>
    </dgm:pt>
    <dgm:pt modelId="{159A505F-A8E4-41DB-BBF3-9DC994A1AE8A}">
      <dgm:prSet phldrT="[Text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h-TH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 ปัญหาเรื่องขาดงบประมาณในการจัดซื้ออุปกรณ์ใหม่ทดแทนอุปกรณ์ที่ชำรุดเสียหายซึ่งเกิดขึ้นในการปฏิบัติงาน  รวมถึงอุปกรณ์ใหม่ที่ต้องจัดหาเพิ่ม</a:t>
          </a:r>
        </a:p>
      </dgm:t>
    </dgm:pt>
    <dgm:pt modelId="{FE8893E0-B8D6-4092-B976-3FC9F4AD9E80}" type="parTrans" cxnId="{2EA831D4-D6F9-49DE-814D-8326799F3527}">
      <dgm:prSet/>
      <dgm:spPr/>
      <dgm:t>
        <a:bodyPr/>
        <a:lstStyle/>
        <a:p>
          <a:endParaRPr lang="th-TH">
            <a:latin typeface="AngsanaUPC" pitchFamily="18" charset="-34"/>
            <a:cs typeface="AngsanaUPC" pitchFamily="18" charset="-34"/>
          </a:endParaRPr>
        </a:p>
      </dgm:t>
    </dgm:pt>
    <dgm:pt modelId="{954345F6-9806-4A03-8F51-0BC3A2726446}" type="sibTrans" cxnId="{2EA831D4-D6F9-49DE-814D-8326799F3527}">
      <dgm:prSet/>
      <dgm:spPr/>
      <dgm:t>
        <a:bodyPr/>
        <a:lstStyle/>
        <a:p>
          <a:endParaRPr lang="th-TH">
            <a:latin typeface="AngsanaUPC" pitchFamily="18" charset="-34"/>
            <a:cs typeface="AngsanaUPC" pitchFamily="18" charset="-34"/>
          </a:endParaRPr>
        </a:p>
      </dgm:t>
    </dgm:pt>
    <dgm:pt modelId="{8A4534B3-10A7-4203-959D-1E34BADF0F23}">
      <dgm:prSet phldrT="[Text]"/>
      <dgm:spPr/>
      <dgm:t>
        <a:bodyPr/>
        <a:lstStyle/>
        <a:p>
          <a:r>
            <a:rPr lang="th-TH" dirty="0" smtClean="0">
              <a:latin typeface="AngsanaUPC" pitchFamily="18" charset="-34"/>
              <a:cs typeface="AngsanaUPC" pitchFamily="18" charset="-34"/>
            </a:rPr>
            <a:t>5</a:t>
          </a:r>
          <a:endParaRPr lang="th-TH" dirty="0">
            <a:latin typeface="AngsanaUPC" pitchFamily="18" charset="-34"/>
            <a:cs typeface="AngsanaUPC" pitchFamily="18" charset="-34"/>
          </a:endParaRPr>
        </a:p>
      </dgm:t>
    </dgm:pt>
    <dgm:pt modelId="{EA8D5866-3D13-4B43-B090-50FD87157019}" type="parTrans" cxnId="{6A88CB1A-19F0-4C0C-9B50-6E024695419C}">
      <dgm:prSet/>
      <dgm:spPr/>
      <dgm:t>
        <a:bodyPr/>
        <a:lstStyle/>
        <a:p>
          <a:endParaRPr lang="th-TH">
            <a:latin typeface="AngsanaUPC" pitchFamily="18" charset="-34"/>
            <a:cs typeface="AngsanaUPC" pitchFamily="18" charset="-34"/>
          </a:endParaRPr>
        </a:p>
      </dgm:t>
    </dgm:pt>
    <dgm:pt modelId="{E3541221-714A-4BE8-92FC-20214472E216}" type="sibTrans" cxnId="{6A88CB1A-19F0-4C0C-9B50-6E024695419C}">
      <dgm:prSet/>
      <dgm:spPr/>
      <dgm:t>
        <a:bodyPr/>
        <a:lstStyle/>
        <a:p>
          <a:endParaRPr lang="th-TH">
            <a:latin typeface="AngsanaUPC" pitchFamily="18" charset="-34"/>
            <a:cs typeface="AngsanaUPC" pitchFamily="18" charset="-34"/>
          </a:endParaRPr>
        </a:p>
      </dgm:t>
    </dgm:pt>
    <dgm:pt modelId="{CD63CFE8-ABCE-49C3-AF39-03A52C53A305}">
      <dgm:prSet phldrT="[Text]" custT="1"/>
      <dgm:spPr/>
      <dgm:t>
        <a:bodyPr/>
        <a:lstStyle/>
        <a:p>
          <a:pPr rtl="0"/>
          <a:r>
            <a:rPr kumimoji="0" lang="th-TH" sz="2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ปัญหาด้านการขาดงบประมาณในการอัปเกรด หรือจัดซื้อชุดอุปกรณ์ </a:t>
          </a:r>
          <a:r>
            <a:rPr kumimoji="0" lang="en-US" sz="2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Encode </a:t>
          </a:r>
          <a:r>
            <a:rPr kumimoji="0" lang="th-TH" sz="2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ที่รองรับเทคโนโลยีวีดีโอคุณภาพสูง </a:t>
          </a:r>
          <a:r>
            <a:rPr kumimoji="0" lang="en-US" sz="2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HD </a:t>
          </a:r>
          <a:endParaRPr lang="th-TH" sz="2400" dirty="0">
            <a:latin typeface="AngsanaUPC" pitchFamily="18" charset="-34"/>
            <a:cs typeface="AngsanaUPC" pitchFamily="18" charset="-34"/>
          </a:endParaRPr>
        </a:p>
      </dgm:t>
    </dgm:pt>
    <dgm:pt modelId="{779C500F-2531-4FA1-BD8D-12BDD1622362}" type="parTrans" cxnId="{2C3B4BF7-7DFD-4D96-86A3-85D373AC6D84}">
      <dgm:prSet/>
      <dgm:spPr/>
      <dgm:t>
        <a:bodyPr/>
        <a:lstStyle/>
        <a:p>
          <a:endParaRPr lang="th-TH">
            <a:latin typeface="AngsanaUPC" pitchFamily="18" charset="-34"/>
            <a:cs typeface="AngsanaUPC" pitchFamily="18" charset="-34"/>
          </a:endParaRPr>
        </a:p>
      </dgm:t>
    </dgm:pt>
    <dgm:pt modelId="{6873D7E2-8A7E-45A4-95CD-8EBB6CC06977}" type="sibTrans" cxnId="{2C3B4BF7-7DFD-4D96-86A3-85D373AC6D84}">
      <dgm:prSet/>
      <dgm:spPr/>
      <dgm:t>
        <a:bodyPr/>
        <a:lstStyle/>
        <a:p>
          <a:endParaRPr lang="th-TH">
            <a:latin typeface="AngsanaUPC" pitchFamily="18" charset="-34"/>
            <a:cs typeface="AngsanaUPC" pitchFamily="18" charset="-34"/>
          </a:endParaRPr>
        </a:p>
      </dgm:t>
    </dgm:pt>
    <dgm:pt modelId="{25601A14-0E3E-4AE4-8C2C-40CD0B6ECDF9}">
      <dgm:prSet phldrT="[Text]"/>
      <dgm:spPr/>
      <dgm:t>
        <a:bodyPr/>
        <a:lstStyle/>
        <a:p>
          <a:r>
            <a:rPr lang="th-TH" dirty="0" smtClean="0">
              <a:latin typeface="AngsanaUPC" pitchFamily="18" charset="-34"/>
              <a:cs typeface="AngsanaUPC" pitchFamily="18" charset="-34"/>
            </a:rPr>
            <a:t>6</a:t>
          </a:r>
          <a:endParaRPr lang="th-TH" dirty="0">
            <a:latin typeface="AngsanaUPC" pitchFamily="18" charset="-34"/>
            <a:cs typeface="AngsanaUPC" pitchFamily="18" charset="-34"/>
          </a:endParaRPr>
        </a:p>
      </dgm:t>
    </dgm:pt>
    <dgm:pt modelId="{50A0BE33-A4E9-462F-BF32-3B9B0ABD7612}" type="parTrans" cxnId="{4CE1901F-F191-412F-B8B2-DE7D2D09E62E}">
      <dgm:prSet/>
      <dgm:spPr/>
      <dgm:t>
        <a:bodyPr/>
        <a:lstStyle/>
        <a:p>
          <a:endParaRPr lang="th-TH">
            <a:latin typeface="AngsanaUPC" pitchFamily="18" charset="-34"/>
            <a:cs typeface="AngsanaUPC" pitchFamily="18" charset="-34"/>
          </a:endParaRPr>
        </a:p>
      </dgm:t>
    </dgm:pt>
    <dgm:pt modelId="{5EF8728F-4C74-40F0-86A2-4DF6A55D1A6F}" type="sibTrans" cxnId="{4CE1901F-F191-412F-B8B2-DE7D2D09E62E}">
      <dgm:prSet/>
      <dgm:spPr/>
      <dgm:t>
        <a:bodyPr/>
        <a:lstStyle/>
        <a:p>
          <a:endParaRPr lang="th-TH">
            <a:latin typeface="AngsanaUPC" pitchFamily="18" charset="-34"/>
            <a:cs typeface="AngsanaUPC" pitchFamily="18" charset="-34"/>
          </a:endParaRPr>
        </a:p>
      </dgm:t>
    </dgm:pt>
    <dgm:pt modelId="{960B5760-716B-4971-9613-D1E9016210DE}">
      <dgm:prSet phldrT="[Text]" custT="1"/>
      <dgm:spPr/>
      <dgm:t>
        <a:bodyPr/>
        <a:lstStyle/>
        <a:p>
          <a:pPr rtl="0"/>
          <a:r>
            <a:rPr kumimoji="0" lang="th-TH" sz="24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มีปัญหาด้านการขาดบุคลากรช่วยงานถ่ายทอดสดในบางครั้ง ทำให้บางครั้งผลงานที่ออกมาดูไม่ค่อยดีนัก</a:t>
          </a:r>
          <a:endParaRPr lang="th-TH" sz="2400" dirty="0">
            <a:latin typeface="AngsanaUPC" pitchFamily="18" charset="-34"/>
            <a:cs typeface="AngsanaUPC" pitchFamily="18" charset="-34"/>
          </a:endParaRPr>
        </a:p>
      </dgm:t>
    </dgm:pt>
    <dgm:pt modelId="{F880DEF7-CDF5-4BA7-A6DC-DC8DC8723280}" type="parTrans" cxnId="{CBDF7B12-2CEE-43A8-960F-C43530A1D44A}">
      <dgm:prSet/>
      <dgm:spPr/>
      <dgm:t>
        <a:bodyPr/>
        <a:lstStyle/>
        <a:p>
          <a:endParaRPr lang="th-TH">
            <a:latin typeface="AngsanaUPC" pitchFamily="18" charset="-34"/>
            <a:cs typeface="AngsanaUPC" pitchFamily="18" charset="-34"/>
          </a:endParaRPr>
        </a:p>
      </dgm:t>
    </dgm:pt>
    <dgm:pt modelId="{9ADF7CA3-7A8D-42D8-A6F7-8D5A10083AED}" type="sibTrans" cxnId="{CBDF7B12-2CEE-43A8-960F-C43530A1D44A}">
      <dgm:prSet/>
      <dgm:spPr/>
      <dgm:t>
        <a:bodyPr/>
        <a:lstStyle/>
        <a:p>
          <a:endParaRPr lang="th-TH">
            <a:latin typeface="AngsanaUPC" pitchFamily="18" charset="-34"/>
            <a:cs typeface="AngsanaUPC" pitchFamily="18" charset="-34"/>
          </a:endParaRPr>
        </a:p>
      </dgm:t>
    </dgm:pt>
    <dgm:pt modelId="{5EFF81DA-76FE-456F-B167-44AB2E7A6AD2}" type="pres">
      <dgm:prSet presAssocID="{3E7B322C-DA82-45A5-B3F4-3F5DEDECFC8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792D3B8-542F-469E-9ED4-BCB6FF7121F8}" type="pres">
      <dgm:prSet presAssocID="{5CED16AA-BA6B-4231-8FE0-0CC680F1D0A9}" presName="composite" presStyleCnt="0"/>
      <dgm:spPr/>
    </dgm:pt>
    <dgm:pt modelId="{848D3248-D684-4101-9633-F4F921AB2011}" type="pres">
      <dgm:prSet presAssocID="{5CED16AA-BA6B-4231-8FE0-0CC680F1D0A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F7BBF54-8FBB-4C9A-861E-215952AFB2DC}" type="pres">
      <dgm:prSet presAssocID="{5CED16AA-BA6B-4231-8FE0-0CC680F1D0A9}" presName="descendantText" presStyleLbl="alignAcc1" presStyleIdx="0" presStyleCnt="3" custScaleY="12329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A61FAB8-FA3F-42C0-A03A-F7F9DD0C7AC6}" type="pres">
      <dgm:prSet presAssocID="{F5F3A118-7055-4E7B-9538-CAEFE67294F9}" presName="sp" presStyleCnt="0"/>
      <dgm:spPr/>
    </dgm:pt>
    <dgm:pt modelId="{E02ACEA0-06B5-4B3C-9E3C-DD9A280C86BF}" type="pres">
      <dgm:prSet presAssocID="{8A4534B3-10A7-4203-959D-1E34BADF0F23}" presName="composite" presStyleCnt="0"/>
      <dgm:spPr/>
    </dgm:pt>
    <dgm:pt modelId="{89D74368-2AEC-477D-8CF3-E6B0E725EB1E}" type="pres">
      <dgm:prSet presAssocID="{8A4534B3-10A7-4203-959D-1E34BADF0F2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7DCC089-73FD-4CBD-93DF-1718D0E98B60}" type="pres">
      <dgm:prSet presAssocID="{8A4534B3-10A7-4203-959D-1E34BADF0F23}" presName="descendantText" presStyleLbl="alignAcc1" presStyleIdx="1" presStyleCnt="3" custScaleY="11960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ECF397-6E69-4AA4-9F7A-AEE9468FB64C}" type="pres">
      <dgm:prSet presAssocID="{E3541221-714A-4BE8-92FC-20214472E216}" presName="sp" presStyleCnt="0"/>
      <dgm:spPr/>
    </dgm:pt>
    <dgm:pt modelId="{6D1B6549-A6A6-4B75-8DA3-E583BFC4E73D}" type="pres">
      <dgm:prSet presAssocID="{25601A14-0E3E-4AE4-8C2C-40CD0B6ECDF9}" presName="composite" presStyleCnt="0"/>
      <dgm:spPr/>
    </dgm:pt>
    <dgm:pt modelId="{50E7C871-D7B7-4D36-9510-1D90E41689BF}" type="pres">
      <dgm:prSet presAssocID="{25601A14-0E3E-4AE4-8C2C-40CD0B6ECDF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BD02581-FD06-402E-805F-6B050F2CE76C}" type="pres">
      <dgm:prSet presAssocID="{25601A14-0E3E-4AE4-8C2C-40CD0B6ECDF9}" presName="descendantText" presStyleLbl="alignAcc1" presStyleIdx="2" presStyleCnt="3" custLinFactNeighborX="1301" custLinFactNeighborY="-434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C3B4BF7-7DFD-4D96-86A3-85D373AC6D84}" srcId="{8A4534B3-10A7-4203-959D-1E34BADF0F23}" destId="{CD63CFE8-ABCE-49C3-AF39-03A52C53A305}" srcOrd="0" destOrd="0" parTransId="{779C500F-2531-4FA1-BD8D-12BDD1622362}" sibTransId="{6873D7E2-8A7E-45A4-95CD-8EBB6CC06977}"/>
    <dgm:cxn modelId="{6A88CB1A-19F0-4C0C-9B50-6E024695419C}" srcId="{3E7B322C-DA82-45A5-B3F4-3F5DEDECFC86}" destId="{8A4534B3-10A7-4203-959D-1E34BADF0F23}" srcOrd="1" destOrd="0" parTransId="{EA8D5866-3D13-4B43-B090-50FD87157019}" sibTransId="{E3541221-714A-4BE8-92FC-20214472E216}"/>
    <dgm:cxn modelId="{7DC2FC3F-DB4B-45EC-A24A-47BF8BD19840}" type="presOf" srcId="{159A505F-A8E4-41DB-BBF3-9DC994A1AE8A}" destId="{6F7BBF54-8FBB-4C9A-861E-215952AFB2DC}" srcOrd="0" destOrd="0" presId="urn:microsoft.com/office/officeart/2005/8/layout/chevron2"/>
    <dgm:cxn modelId="{C31304AB-B37C-49AA-BF70-DD5E93512BF0}" type="presOf" srcId="{25601A14-0E3E-4AE4-8C2C-40CD0B6ECDF9}" destId="{50E7C871-D7B7-4D36-9510-1D90E41689BF}" srcOrd="0" destOrd="0" presId="urn:microsoft.com/office/officeart/2005/8/layout/chevron2"/>
    <dgm:cxn modelId="{8139D87C-6A9C-450A-B5FF-5854E9C8AD8A}" type="presOf" srcId="{5CED16AA-BA6B-4231-8FE0-0CC680F1D0A9}" destId="{848D3248-D684-4101-9633-F4F921AB2011}" srcOrd="0" destOrd="0" presId="urn:microsoft.com/office/officeart/2005/8/layout/chevron2"/>
    <dgm:cxn modelId="{2EA831D4-D6F9-49DE-814D-8326799F3527}" srcId="{5CED16AA-BA6B-4231-8FE0-0CC680F1D0A9}" destId="{159A505F-A8E4-41DB-BBF3-9DC994A1AE8A}" srcOrd="0" destOrd="0" parTransId="{FE8893E0-B8D6-4092-B976-3FC9F4AD9E80}" sibTransId="{954345F6-9806-4A03-8F51-0BC3A2726446}"/>
    <dgm:cxn modelId="{CBDF7B12-2CEE-43A8-960F-C43530A1D44A}" srcId="{25601A14-0E3E-4AE4-8C2C-40CD0B6ECDF9}" destId="{960B5760-716B-4971-9613-D1E9016210DE}" srcOrd="0" destOrd="0" parTransId="{F880DEF7-CDF5-4BA7-A6DC-DC8DC8723280}" sibTransId="{9ADF7CA3-7A8D-42D8-A6F7-8D5A10083AED}"/>
    <dgm:cxn modelId="{4CE1901F-F191-412F-B8B2-DE7D2D09E62E}" srcId="{3E7B322C-DA82-45A5-B3F4-3F5DEDECFC86}" destId="{25601A14-0E3E-4AE4-8C2C-40CD0B6ECDF9}" srcOrd="2" destOrd="0" parTransId="{50A0BE33-A4E9-462F-BF32-3B9B0ABD7612}" sibTransId="{5EF8728F-4C74-40F0-86A2-4DF6A55D1A6F}"/>
    <dgm:cxn modelId="{5D6B343D-014A-41DB-B792-83607A03DC3B}" type="presOf" srcId="{3E7B322C-DA82-45A5-B3F4-3F5DEDECFC86}" destId="{5EFF81DA-76FE-456F-B167-44AB2E7A6AD2}" srcOrd="0" destOrd="0" presId="urn:microsoft.com/office/officeart/2005/8/layout/chevron2"/>
    <dgm:cxn modelId="{6FCD9033-8421-41F3-9169-4B93999CEF61}" type="presOf" srcId="{8A4534B3-10A7-4203-959D-1E34BADF0F23}" destId="{89D74368-2AEC-477D-8CF3-E6B0E725EB1E}" srcOrd="0" destOrd="0" presId="urn:microsoft.com/office/officeart/2005/8/layout/chevron2"/>
    <dgm:cxn modelId="{566FBF07-5F7B-4F03-9594-9C10A51E572A}" srcId="{3E7B322C-DA82-45A5-B3F4-3F5DEDECFC86}" destId="{5CED16AA-BA6B-4231-8FE0-0CC680F1D0A9}" srcOrd="0" destOrd="0" parTransId="{C830BF9D-BAF3-4E75-9313-6B5E5DFFAB1B}" sibTransId="{F5F3A118-7055-4E7B-9538-CAEFE67294F9}"/>
    <dgm:cxn modelId="{4EF88E81-AEDE-462C-BA20-9002A117A9E9}" type="presOf" srcId="{960B5760-716B-4971-9613-D1E9016210DE}" destId="{BBD02581-FD06-402E-805F-6B050F2CE76C}" srcOrd="0" destOrd="0" presId="urn:microsoft.com/office/officeart/2005/8/layout/chevron2"/>
    <dgm:cxn modelId="{30A55EF8-4311-40AD-9BB1-4AA691358A74}" type="presOf" srcId="{CD63CFE8-ABCE-49C3-AF39-03A52C53A305}" destId="{67DCC089-73FD-4CBD-93DF-1718D0E98B60}" srcOrd="0" destOrd="0" presId="urn:microsoft.com/office/officeart/2005/8/layout/chevron2"/>
    <dgm:cxn modelId="{D418EA05-3DA4-47C8-A8C5-5E4F36A30650}" type="presParOf" srcId="{5EFF81DA-76FE-456F-B167-44AB2E7A6AD2}" destId="{2792D3B8-542F-469E-9ED4-BCB6FF7121F8}" srcOrd="0" destOrd="0" presId="urn:microsoft.com/office/officeart/2005/8/layout/chevron2"/>
    <dgm:cxn modelId="{A681263C-1829-42C1-88A3-F108208A09D4}" type="presParOf" srcId="{2792D3B8-542F-469E-9ED4-BCB6FF7121F8}" destId="{848D3248-D684-4101-9633-F4F921AB2011}" srcOrd="0" destOrd="0" presId="urn:microsoft.com/office/officeart/2005/8/layout/chevron2"/>
    <dgm:cxn modelId="{8214DAFA-3B81-4579-80C9-690BE38703EC}" type="presParOf" srcId="{2792D3B8-542F-469E-9ED4-BCB6FF7121F8}" destId="{6F7BBF54-8FBB-4C9A-861E-215952AFB2DC}" srcOrd="1" destOrd="0" presId="urn:microsoft.com/office/officeart/2005/8/layout/chevron2"/>
    <dgm:cxn modelId="{28C38330-5845-4BC2-B0AF-C53B0BED3C0E}" type="presParOf" srcId="{5EFF81DA-76FE-456F-B167-44AB2E7A6AD2}" destId="{4A61FAB8-FA3F-42C0-A03A-F7F9DD0C7AC6}" srcOrd="1" destOrd="0" presId="urn:microsoft.com/office/officeart/2005/8/layout/chevron2"/>
    <dgm:cxn modelId="{831CFEC7-B65D-4EF3-B0C0-43A9F43C1CBD}" type="presParOf" srcId="{5EFF81DA-76FE-456F-B167-44AB2E7A6AD2}" destId="{E02ACEA0-06B5-4B3C-9E3C-DD9A280C86BF}" srcOrd="2" destOrd="0" presId="urn:microsoft.com/office/officeart/2005/8/layout/chevron2"/>
    <dgm:cxn modelId="{083DCF40-AC10-47F2-806D-6764367EC587}" type="presParOf" srcId="{E02ACEA0-06B5-4B3C-9E3C-DD9A280C86BF}" destId="{89D74368-2AEC-477D-8CF3-E6B0E725EB1E}" srcOrd="0" destOrd="0" presId="urn:microsoft.com/office/officeart/2005/8/layout/chevron2"/>
    <dgm:cxn modelId="{246ED1F0-797D-4DB3-8961-7CD4FF97795B}" type="presParOf" srcId="{E02ACEA0-06B5-4B3C-9E3C-DD9A280C86BF}" destId="{67DCC089-73FD-4CBD-93DF-1718D0E98B60}" srcOrd="1" destOrd="0" presId="urn:microsoft.com/office/officeart/2005/8/layout/chevron2"/>
    <dgm:cxn modelId="{E2B3AB40-8FEB-4823-9231-B70FBD7701AB}" type="presParOf" srcId="{5EFF81DA-76FE-456F-B167-44AB2E7A6AD2}" destId="{88ECF397-6E69-4AA4-9F7A-AEE9468FB64C}" srcOrd="3" destOrd="0" presId="urn:microsoft.com/office/officeart/2005/8/layout/chevron2"/>
    <dgm:cxn modelId="{E74B90AE-A96E-468B-A9E7-59076B088656}" type="presParOf" srcId="{5EFF81DA-76FE-456F-B167-44AB2E7A6AD2}" destId="{6D1B6549-A6A6-4B75-8DA3-E583BFC4E73D}" srcOrd="4" destOrd="0" presId="urn:microsoft.com/office/officeart/2005/8/layout/chevron2"/>
    <dgm:cxn modelId="{9403E06F-9156-4F12-9940-BF85A9BE2EF5}" type="presParOf" srcId="{6D1B6549-A6A6-4B75-8DA3-E583BFC4E73D}" destId="{50E7C871-D7B7-4D36-9510-1D90E41689BF}" srcOrd="0" destOrd="0" presId="urn:microsoft.com/office/officeart/2005/8/layout/chevron2"/>
    <dgm:cxn modelId="{2694BCBC-782B-4D7C-967F-031BE417CAC9}" type="presParOf" srcId="{6D1B6549-A6A6-4B75-8DA3-E583BFC4E73D}" destId="{BBD02581-FD06-402E-805F-6B050F2CE76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4E106A-D715-4BEE-B65D-0B054D1AA9F5}">
      <dsp:nvSpPr>
        <dsp:cNvPr id="0" name=""/>
        <dsp:cNvSpPr/>
      </dsp:nvSpPr>
      <dsp:spPr>
        <a:xfrm>
          <a:off x="3" y="2288"/>
          <a:ext cx="5760633" cy="882437"/>
        </a:xfrm>
        <a:prstGeom prst="round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วันที่ 25 มกราคม 2555</a:t>
          </a:r>
          <a:b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อบรม</a:t>
          </a:r>
          <a:r>
            <a:rPr lang="en-US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 LMS </a:t>
          </a: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สำหรับคณาจารย์และบุคลากรคณะวิทยาศาสตร์</a:t>
          </a:r>
          <a:endParaRPr lang="th-TH" sz="2400" b="1" kern="1200" dirty="0">
            <a:solidFill>
              <a:schemeClr val="tx1"/>
            </a:solidFill>
            <a:latin typeface="AngsanaUPC" pitchFamily="18" charset="-34"/>
            <a:cs typeface="AngsanaUPC" pitchFamily="18" charset="-34"/>
          </a:endParaRPr>
        </a:p>
      </dsp:txBody>
      <dsp:txXfrm>
        <a:off x="3" y="2288"/>
        <a:ext cx="5760633" cy="882437"/>
      </dsp:txXfrm>
    </dsp:sp>
    <dsp:sp modelId="{79235C43-491A-461D-9B65-83A49690D15A}">
      <dsp:nvSpPr>
        <dsp:cNvPr id="0" name=""/>
        <dsp:cNvSpPr/>
      </dsp:nvSpPr>
      <dsp:spPr>
        <a:xfrm>
          <a:off x="3" y="902083"/>
          <a:ext cx="5755018" cy="1356552"/>
        </a:xfrm>
        <a:prstGeom prst="round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วันที่ 30 เมษายน 2555</a:t>
          </a:r>
          <a:b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อบรม </a:t>
          </a:r>
          <a:r>
            <a:rPr lang="en-US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LMS </a:t>
          </a: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สำหรับคณาจารย์และบุคลากร</a:t>
          </a:r>
          <a:b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คณะผลิตกรรมการเกษตร</a:t>
          </a:r>
          <a:endParaRPr lang="th-TH" sz="2400" b="1" kern="1200" dirty="0">
            <a:solidFill>
              <a:schemeClr val="tx1"/>
            </a:solidFill>
            <a:latin typeface="AngsanaUPC" pitchFamily="18" charset="-34"/>
            <a:cs typeface="AngsanaUPC" pitchFamily="18" charset="-34"/>
          </a:endParaRPr>
        </a:p>
      </dsp:txBody>
      <dsp:txXfrm>
        <a:off x="3" y="902083"/>
        <a:ext cx="5755018" cy="1356552"/>
      </dsp:txXfrm>
    </dsp:sp>
    <dsp:sp modelId="{5427A2EA-F5FF-4DB3-AAA6-54E17ECBB714}">
      <dsp:nvSpPr>
        <dsp:cNvPr id="0" name=""/>
        <dsp:cNvSpPr/>
      </dsp:nvSpPr>
      <dsp:spPr>
        <a:xfrm>
          <a:off x="3" y="2275992"/>
          <a:ext cx="5755018" cy="1125698"/>
        </a:xfrm>
        <a:prstGeom prst="round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วันที่ 22 มีนาคม 2555</a:t>
          </a:r>
          <a:b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อบรม </a:t>
          </a:r>
          <a:r>
            <a:rPr lang="en-US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LMS </a:t>
          </a: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สำหรับ </a:t>
          </a:r>
          <a:r>
            <a:rPr lang="en-US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admin </a:t>
          </a: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สำหรับบุคลากรผู้ดูแลระบบ</a:t>
          </a:r>
          <a:b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วิทยาเขตแพร่-เฉลิมพระเกียรติ </a:t>
          </a:r>
          <a:endParaRPr lang="th-TH" sz="2400" b="1" kern="1200" dirty="0">
            <a:solidFill>
              <a:schemeClr val="tx1"/>
            </a:solidFill>
            <a:latin typeface="AngsanaUPC" pitchFamily="18" charset="-34"/>
            <a:cs typeface="AngsanaUPC" pitchFamily="18" charset="-34"/>
          </a:endParaRPr>
        </a:p>
      </dsp:txBody>
      <dsp:txXfrm>
        <a:off x="3" y="2275992"/>
        <a:ext cx="5755018" cy="1125698"/>
      </dsp:txXfrm>
    </dsp:sp>
    <dsp:sp modelId="{3620896E-B96E-49C6-BE63-7FB0B1DE0542}">
      <dsp:nvSpPr>
        <dsp:cNvPr id="0" name=""/>
        <dsp:cNvSpPr/>
      </dsp:nvSpPr>
      <dsp:spPr>
        <a:xfrm>
          <a:off x="3" y="3419048"/>
          <a:ext cx="5755018" cy="1043158"/>
        </a:xfrm>
        <a:prstGeom prst="round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วันที่ 22 สิงหาคม 2555 </a:t>
          </a:r>
          <a:b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อบรม </a:t>
          </a:r>
          <a:r>
            <a:rPr lang="en-US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LMS </a:t>
          </a: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สำหรับคณาจารย์ วิทยาเขตแพร่-</a:t>
          </a:r>
          <a:b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</a:br>
          <a:r>
            <a:rPr lang="th-TH" sz="2400" b="1" kern="12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rPr>
            <a:t>คณาจารย์ วิทยาเขตแพร่-เฉลิมพระเกียรติ</a:t>
          </a:r>
          <a:endParaRPr lang="th-TH" sz="2400" b="1" kern="1200" dirty="0">
            <a:solidFill>
              <a:schemeClr val="tx1"/>
            </a:solidFill>
            <a:latin typeface="AngsanaUPC" pitchFamily="18" charset="-34"/>
            <a:cs typeface="AngsanaUPC" pitchFamily="18" charset="-34"/>
          </a:endParaRPr>
        </a:p>
      </dsp:txBody>
      <dsp:txXfrm>
        <a:off x="3" y="3419048"/>
        <a:ext cx="5755018" cy="104315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8D3248-D684-4101-9633-F4F921AB2011}">
      <dsp:nvSpPr>
        <dsp:cNvPr id="0" name=""/>
        <dsp:cNvSpPr/>
      </dsp:nvSpPr>
      <dsp:spPr>
        <a:xfrm rot="5400000">
          <a:off x="-211724" y="320988"/>
          <a:ext cx="1411495" cy="98804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1</a:t>
          </a:r>
          <a:endParaRPr lang="th-TH" sz="2900" kern="1200" dirty="0"/>
        </a:p>
      </dsp:txBody>
      <dsp:txXfrm rot="5400000">
        <a:off x="-211724" y="320988"/>
        <a:ext cx="1411495" cy="988046"/>
      </dsp:txXfrm>
    </dsp:sp>
    <dsp:sp modelId="{6F7BBF54-8FBB-4C9A-861E-215952AFB2DC}">
      <dsp:nvSpPr>
        <dsp:cNvPr id="0" name=""/>
        <dsp:cNvSpPr/>
      </dsp:nvSpPr>
      <dsp:spPr>
        <a:xfrm rot="5400000">
          <a:off x="3600846" y="-2610384"/>
          <a:ext cx="1131169" cy="63567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th-TH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 มีหนังสือขอความอนุเคราะห์ถ่ายทอดสดจากหน่วยงานต่างๆ ส่งมาทาง</a:t>
          </a:r>
          <a:r>
            <a: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 </a:t>
          </a:r>
          <a:br>
            <a: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</a:br>
          <a:r>
            <a: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  e-doc</a:t>
          </a:r>
          <a:r>
            <a:rPr kumimoji="0" lang="th-TH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 ของศูนย์ บางครั้งไมได้ส่งต่อมายังผู้ปฏิบัติงาน หรือส่งมาล่าช้าทำให้ </a:t>
          </a:r>
          <a:br>
            <a:rPr kumimoji="0" lang="th-TH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</a:br>
          <a:r>
            <a:rPr kumimoji="0" lang="th-TH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  เกิดปัญหาความล่าช้าในการออกให้บริการ</a:t>
          </a:r>
        </a:p>
      </dsp:txBody>
      <dsp:txXfrm rot="5400000">
        <a:off x="3600846" y="-2610384"/>
        <a:ext cx="1131169" cy="6356769"/>
      </dsp:txXfrm>
    </dsp:sp>
    <dsp:sp modelId="{89D74368-2AEC-477D-8CF3-E6B0E725EB1E}">
      <dsp:nvSpPr>
        <dsp:cNvPr id="0" name=""/>
        <dsp:cNvSpPr/>
      </dsp:nvSpPr>
      <dsp:spPr>
        <a:xfrm rot="5400000">
          <a:off x="-211724" y="1636368"/>
          <a:ext cx="1411495" cy="98804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2</a:t>
          </a:r>
          <a:endParaRPr lang="th-TH" sz="2900" kern="1200" dirty="0"/>
        </a:p>
      </dsp:txBody>
      <dsp:txXfrm rot="5400000">
        <a:off x="-211724" y="1636368"/>
        <a:ext cx="1411495" cy="988046"/>
      </dsp:txXfrm>
    </dsp:sp>
    <dsp:sp modelId="{67DCC089-73FD-4CBD-93DF-1718D0E98B60}">
      <dsp:nvSpPr>
        <dsp:cNvPr id="0" name=""/>
        <dsp:cNvSpPr/>
      </dsp:nvSpPr>
      <dsp:spPr>
        <a:xfrm rot="5400000">
          <a:off x="3617760" y="-1295004"/>
          <a:ext cx="1097342" cy="63567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th-TH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การ</a:t>
          </a:r>
          <a:r>
            <a:rPr kumimoji="0" lang="th-TH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ตัดต่อทำสำเนา </a:t>
          </a:r>
          <a:r>
            <a: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VDO </a:t>
          </a:r>
          <a:r>
            <a:rPr kumimoji="0" lang="th-TH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ที่ถ่ายทอดสดให้หน่วยงานที่ขอความ</a:t>
          </a:r>
          <a:r>
            <a:rPr kumimoji="0" lang="th-TH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อนุเคราะห์ ค่อนข้างใช้เวลานานในการจัดทำ</a:t>
          </a:r>
          <a:endParaRPr lang="th-TH" sz="2400" kern="1200" dirty="0">
            <a:latin typeface="AngsanaUPC" pitchFamily="18" charset="-34"/>
            <a:cs typeface="AngsanaUPC" pitchFamily="18" charset="-34"/>
          </a:endParaRPr>
        </a:p>
      </dsp:txBody>
      <dsp:txXfrm rot="5400000">
        <a:off x="3617760" y="-1295004"/>
        <a:ext cx="1097342" cy="6356769"/>
      </dsp:txXfrm>
    </dsp:sp>
    <dsp:sp modelId="{50E7C871-D7B7-4D36-9510-1D90E41689BF}">
      <dsp:nvSpPr>
        <dsp:cNvPr id="0" name=""/>
        <dsp:cNvSpPr/>
      </dsp:nvSpPr>
      <dsp:spPr>
        <a:xfrm rot="5400000">
          <a:off x="-211724" y="2861813"/>
          <a:ext cx="1411495" cy="98804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3</a:t>
          </a:r>
          <a:endParaRPr lang="th-TH" sz="2900" kern="1200" dirty="0"/>
        </a:p>
      </dsp:txBody>
      <dsp:txXfrm rot="5400000">
        <a:off x="-211724" y="2861813"/>
        <a:ext cx="1411495" cy="988046"/>
      </dsp:txXfrm>
    </dsp:sp>
    <dsp:sp modelId="{BBD02581-FD06-402E-805F-6B050F2CE76C}">
      <dsp:nvSpPr>
        <dsp:cNvPr id="0" name=""/>
        <dsp:cNvSpPr/>
      </dsp:nvSpPr>
      <dsp:spPr>
        <a:xfrm rot="5400000">
          <a:off x="3707695" y="-109460"/>
          <a:ext cx="917471" cy="63567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th-TH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มีปัญหาด้านการขาดบุคลากรช่วยงานถ่ายทอดสดในบางครั้ง ทำให้บางครั้งผลงานที่ออกมาดูไม่ค่อยดีนัก</a:t>
          </a:r>
          <a:endParaRPr lang="th-TH" sz="2400" kern="1200" dirty="0"/>
        </a:p>
      </dsp:txBody>
      <dsp:txXfrm rot="5400000">
        <a:off x="3707695" y="-109460"/>
        <a:ext cx="917471" cy="635676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8D3248-D684-4101-9633-F4F921AB2011}">
      <dsp:nvSpPr>
        <dsp:cNvPr id="0" name=""/>
        <dsp:cNvSpPr/>
      </dsp:nvSpPr>
      <dsp:spPr>
        <a:xfrm rot="5400000">
          <a:off x="-211724" y="320988"/>
          <a:ext cx="1411495" cy="98804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AngsanaUPC" pitchFamily="18" charset="-34"/>
              <a:cs typeface="AngsanaUPC" pitchFamily="18" charset="-34"/>
            </a:rPr>
            <a:t>4</a:t>
          </a:r>
          <a:endParaRPr lang="th-TH" sz="2400" kern="1200" dirty="0">
            <a:latin typeface="AngsanaUPC" pitchFamily="18" charset="-34"/>
            <a:cs typeface="AngsanaUPC" pitchFamily="18" charset="-34"/>
          </a:endParaRPr>
        </a:p>
      </dsp:txBody>
      <dsp:txXfrm rot="5400000">
        <a:off x="-211724" y="320988"/>
        <a:ext cx="1411495" cy="988046"/>
      </dsp:txXfrm>
    </dsp:sp>
    <dsp:sp modelId="{6F7BBF54-8FBB-4C9A-861E-215952AFB2DC}">
      <dsp:nvSpPr>
        <dsp:cNvPr id="0" name=""/>
        <dsp:cNvSpPr/>
      </dsp:nvSpPr>
      <dsp:spPr>
        <a:xfrm rot="5400000">
          <a:off x="3600846" y="-2610384"/>
          <a:ext cx="1131169" cy="63567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th-TH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 ปัญหาเรื่องขาดงบประมาณในการจัดซื้ออุปกรณ์ใหม่ทดแทนอุปกรณ์ที่ชำรุดเสียหายซึ่งเกิดขึ้นในการปฏิบัติงาน  รวมถึงอุปกรณ์ใหม่ที่ต้องจัดหาเพิ่ม</a:t>
          </a:r>
        </a:p>
      </dsp:txBody>
      <dsp:txXfrm rot="5400000">
        <a:off x="3600846" y="-2610384"/>
        <a:ext cx="1131169" cy="6356769"/>
      </dsp:txXfrm>
    </dsp:sp>
    <dsp:sp modelId="{89D74368-2AEC-477D-8CF3-E6B0E725EB1E}">
      <dsp:nvSpPr>
        <dsp:cNvPr id="0" name=""/>
        <dsp:cNvSpPr/>
      </dsp:nvSpPr>
      <dsp:spPr>
        <a:xfrm rot="5400000">
          <a:off x="-211724" y="1636368"/>
          <a:ext cx="1411495" cy="98804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AngsanaUPC" pitchFamily="18" charset="-34"/>
              <a:cs typeface="AngsanaUPC" pitchFamily="18" charset="-34"/>
            </a:rPr>
            <a:t>5</a:t>
          </a:r>
          <a:endParaRPr lang="th-TH" sz="2400" kern="1200" dirty="0">
            <a:latin typeface="AngsanaUPC" pitchFamily="18" charset="-34"/>
            <a:cs typeface="AngsanaUPC" pitchFamily="18" charset="-34"/>
          </a:endParaRPr>
        </a:p>
      </dsp:txBody>
      <dsp:txXfrm rot="5400000">
        <a:off x="-211724" y="1636368"/>
        <a:ext cx="1411495" cy="988046"/>
      </dsp:txXfrm>
    </dsp:sp>
    <dsp:sp modelId="{67DCC089-73FD-4CBD-93DF-1718D0E98B60}">
      <dsp:nvSpPr>
        <dsp:cNvPr id="0" name=""/>
        <dsp:cNvSpPr/>
      </dsp:nvSpPr>
      <dsp:spPr>
        <a:xfrm rot="5400000">
          <a:off x="3617760" y="-1295004"/>
          <a:ext cx="1097342" cy="63567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th-TH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ปัญหาด้านการขาดงบประมาณในการอัปเกรด หรือจัดซื้อชุดอุปกรณ์ </a:t>
          </a:r>
          <a:r>
            <a: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Encode </a:t>
          </a:r>
          <a:r>
            <a:rPr kumimoji="0" lang="th-TH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ที่รองรับเทคโนโลยีวีดีโอคุณภาพสูง </a:t>
          </a:r>
          <a:r>
            <a: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HD </a:t>
          </a:r>
          <a:endParaRPr lang="th-TH" sz="2400" kern="1200" dirty="0">
            <a:latin typeface="AngsanaUPC" pitchFamily="18" charset="-34"/>
            <a:cs typeface="AngsanaUPC" pitchFamily="18" charset="-34"/>
          </a:endParaRPr>
        </a:p>
      </dsp:txBody>
      <dsp:txXfrm rot="5400000">
        <a:off x="3617760" y="-1295004"/>
        <a:ext cx="1097342" cy="6356769"/>
      </dsp:txXfrm>
    </dsp:sp>
    <dsp:sp modelId="{50E7C871-D7B7-4D36-9510-1D90E41689BF}">
      <dsp:nvSpPr>
        <dsp:cNvPr id="0" name=""/>
        <dsp:cNvSpPr/>
      </dsp:nvSpPr>
      <dsp:spPr>
        <a:xfrm rot="5400000">
          <a:off x="-211724" y="2861813"/>
          <a:ext cx="1411495" cy="98804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AngsanaUPC" pitchFamily="18" charset="-34"/>
              <a:cs typeface="AngsanaUPC" pitchFamily="18" charset="-34"/>
            </a:rPr>
            <a:t>6</a:t>
          </a:r>
          <a:endParaRPr lang="th-TH" sz="2400" kern="1200" dirty="0">
            <a:latin typeface="AngsanaUPC" pitchFamily="18" charset="-34"/>
            <a:cs typeface="AngsanaUPC" pitchFamily="18" charset="-34"/>
          </a:endParaRPr>
        </a:p>
      </dsp:txBody>
      <dsp:txXfrm rot="5400000">
        <a:off x="-211724" y="2861813"/>
        <a:ext cx="1411495" cy="988046"/>
      </dsp:txXfrm>
    </dsp:sp>
    <dsp:sp modelId="{BBD02581-FD06-402E-805F-6B050F2CE76C}">
      <dsp:nvSpPr>
        <dsp:cNvPr id="0" name=""/>
        <dsp:cNvSpPr/>
      </dsp:nvSpPr>
      <dsp:spPr>
        <a:xfrm rot="5400000">
          <a:off x="3707695" y="-109460"/>
          <a:ext cx="917471" cy="63567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th-TH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ea typeface="+mn-ea"/>
              <a:cs typeface="AngsanaUPC" pitchFamily="18" charset="-34"/>
            </a:rPr>
            <a:t>มีปัญหาด้านการขาดบุคลากรช่วยงานถ่ายทอดสดในบางครั้ง ทำให้บางครั้งผลงานที่ออกมาดูไม่ค่อยดีนัก</a:t>
          </a:r>
          <a:endParaRPr lang="th-TH" sz="2400" kern="1200" dirty="0">
            <a:latin typeface="AngsanaUPC" pitchFamily="18" charset="-34"/>
            <a:cs typeface="AngsanaUPC" pitchFamily="18" charset="-34"/>
          </a:endParaRPr>
        </a:p>
      </dsp:txBody>
      <dsp:txXfrm rot="5400000">
        <a:off x="3707695" y="-109460"/>
        <a:ext cx="917471" cy="6356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lang="en-US" smtClean="0">
                <a:solidFill>
                  <a:srgbClr val="FFFFFF"/>
                </a:solidFill>
              </a:rPr>
              <a:pPr algn="ctr"/>
              <a:t>10/7/2012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40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3124200"/>
            <a:ext cx="6477000" cy="2717800"/>
          </a:xfr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mju_stationary\ppt\ppt_head\ppt_6_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5572133" cy="685800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สี่เหลี่ยมผืนผ้า 7"/>
          <p:cNvSpPr/>
          <p:nvPr userDrawn="1"/>
        </p:nvSpPr>
        <p:spPr>
          <a:xfrm>
            <a:off x="0" y="6454796"/>
            <a:ext cx="9144000" cy="428628"/>
          </a:xfrm>
          <a:prstGeom prst="rect">
            <a:avLst/>
          </a:prstGeom>
          <a:solidFill>
            <a:srgbClr val="7EC234">
              <a:alpha val="77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/>
          <p:cNvSpPr/>
          <p:nvPr userDrawn="1"/>
        </p:nvSpPr>
        <p:spPr>
          <a:xfrm>
            <a:off x="-32" y="6383358"/>
            <a:ext cx="9144000" cy="142876"/>
          </a:xfrm>
          <a:prstGeom prst="rect">
            <a:avLst/>
          </a:prstGeom>
          <a:solidFill>
            <a:srgbClr val="7EC234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pic>
        <p:nvPicPr>
          <p:cNvPr id="7" name="Picture 6" descr="E:\text04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6507163"/>
            <a:ext cx="1870075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E:\mju_stationary\ppt\ref pic\text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6475413"/>
            <a:ext cx="5214938" cy="2349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329510" cy="1143000"/>
          </a:xfrm>
        </p:spPr>
        <p:txBody>
          <a:bodyPr/>
          <a:lstStyle/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357290" y="1600200"/>
            <a:ext cx="7329510" cy="4757758"/>
          </a:xfrm>
        </p:spPr>
        <p:txBody>
          <a:bodyPr/>
          <a:lstStyle/>
          <a:p>
            <a:pPr lvl="0"/>
            <a:r>
              <a:rPr lang="th-TH" dirty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 smtClean="0"/>
              <a:t>ระดับที่สอง</a:t>
            </a:r>
          </a:p>
          <a:p>
            <a:pPr lvl="2"/>
            <a:r>
              <a:rPr lang="th-TH" dirty="0" smtClean="0"/>
              <a:t>ระดับที่สาม</a:t>
            </a:r>
          </a:p>
          <a:p>
            <a:pPr lvl="3"/>
            <a:r>
              <a:rPr lang="th-TH" dirty="0" smtClean="0"/>
              <a:t>ระดับที่สี่</a:t>
            </a:r>
          </a:p>
          <a:p>
            <a:pPr lvl="4"/>
            <a:r>
              <a:rPr lang="th-TH" dirty="0" smtClean="0"/>
              <a:t>ระดับที่ห้า</a:t>
            </a:r>
            <a:endParaRPr lang="th-TH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mju_stationary\ppt\ppt_head\ppt_6_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5572133" cy="685800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สี่เหลี่ยมผืนผ้า 7"/>
          <p:cNvSpPr/>
          <p:nvPr userDrawn="1"/>
        </p:nvSpPr>
        <p:spPr>
          <a:xfrm>
            <a:off x="0" y="6454796"/>
            <a:ext cx="9144000" cy="428628"/>
          </a:xfrm>
          <a:prstGeom prst="rect">
            <a:avLst/>
          </a:prstGeom>
          <a:solidFill>
            <a:srgbClr val="7EC234">
              <a:alpha val="77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6" name="สี่เหลี่ยมผืนผ้า 8"/>
          <p:cNvSpPr/>
          <p:nvPr userDrawn="1"/>
        </p:nvSpPr>
        <p:spPr>
          <a:xfrm>
            <a:off x="-32" y="6383358"/>
            <a:ext cx="9144000" cy="142876"/>
          </a:xfrm>
          <a:prstGeom prst="rect">
            <a:avLst/>
          </a:prstGeom>
          <a:solidFill>
            <a:srgbClr val="7EC234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pic>
        <p:nvPicPr>
          <p:cNvPr id="7" name="Picture 6" descr="E:\text04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6507163"/>
            <a:ext cx="1870075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E:\mju_stationary\ppt\ref pic\text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6475413"/>
            <a:ext cx="5214938" cy="2349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329510" cy="1143000"/>
          </a:xfrm>
        </p:spPr>
        <p:txBody>
          <a:bodyPr/>
          <a:lstStyle/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357290" y="1600200"/>
            <a:ext cx="7329510" cy="4757758"/>
          </a:xfrm>
        </p:spPr>
        <p:txBody>
          <a:bodyPr/>
          <a:lstStyle/>
          <a:p>
            <a:pPr lvl="0"/>
            <a:r>
              <a:rPr lang="th-TH" dirty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 smtClean="0"/>
              <a:t>ระดับที่สอง</a:t>
            </a:r>
          </a:p>
          <a:p>
            <a:pPr lvl="2"/>
            <a:r>
              <a:rPr lang="th-TH" dirty="0" smtClean="0"/>
              <a:t>ระดับที่สาม</a:t>
            </a:r>
          </a:p>
          <a:p>
            <a:pPr lvl="3"/>
            <a:r>
              <a:rPr lang="th-TH" dirty="0" smtClean="0"/>
              <a:t>ระดับที่สี่</a:t>
            </a:r>
          </a:p>
          <a:p>
            <a:pPr lvl="4"/>
            <a:r>
              <a:rPr lang="th-TH" dirty="0" smtClean="0"/>
              <a:t>ระดับที่ห้า</a:t>
            </a:r>
            <a:endParaRPr lang="th-TH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69888"/>
            <a:ext cx="8153400" cy="11652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7620000" cy="519113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846DD8-2480-49BA-BAAF-B49BE310F4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mju_stationary\ppt\ppt_head\ppt_6_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5572133" cy="685800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สี่เหลี่ยมผืนผ้า 7"/>
          <p:cNvSpPr/>
          <p:nvPr userDrawn="1"/>
        </p:nvSpPr>
        <p:spPr>
          <a:xfrm>
            <a:off x="0" y="6454796"/>
            <a:ext cx="9144000" cy="428628"/>
          </a:xfrm>
          <a:prstGeom prst="rect">
            <a:avLst/>
          </a:prstGeom>
          <a:solidFill>
            <a:srgbClr val="7EC234">
              <a:alpha val="77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th-TH" sz="2800" smtClean="0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6" name="สี่เหลี่ยมผืนผ้า 8"/>
          <p:cNvSpPr/>
          <p:nvPr userDrawn="1"/>
        </p:nvSpPr>
        <p:spPr>
          <a:xfrm>
            <a:off x="-32" y="6383358"/>
            <a:ext cx="9144000" cy="142876"/>
          </a:xfrm>
          <a:prstGeom prst="rect">
            <a:avLst/>
          </a:prstGeom>
          <a:solidFill>
            <a:srgbClr val="7EC234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th-TH" sz="2800" smtClean="0">
              <a:solidFill>
                <a:srgbClr val="FFFFFF"/>
              </a:solidFill>
              <a:latin typeface="Angsana New" pitchFamily="18" charset="-34"/>
            </a:endParaRPr>
          </a:p>
        </p:txBody>
      </p:sp>
      <p:pic>
        <p:nvPicPr>
          <p:cNvPr id="7" name="Picture 6" descr="E:\text04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6507163"/>
            <a:ext cx="1870075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E:\mju_stationary\ppt\ref pic\text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6475413"/>
            <a:ext cx="5214938" cy="2349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329510" cy="1143000"/>
          </a:xfrm>
        </p:spPr>
        <p:txBody>
          <a:bodyPr/>
          <a:lstStyle/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357290" y="1600200"/>
            <a:ext cx="7329510" cy="4757758"/>
          </a:xfrm>
        </p:spPr>
        <p:txBody>
          <a:bodyPr/>
          <a:lstStyle/>
          <a:p>
            <a:pPr lvl="0"/>
            <a:r>
              <a:rPr lang="th-TH" dirty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 smtClean="0"/>
              <a:t>ระดับที่สอง</a:t>
            </a:r>
          </a:p>
          <a:p>
            <a:pPr lvl="2"/>
            <a:r>
              <a:rPr lang="th-TH" dirty="0" smtClean="0"/>
              <a:t>ระดับที่สาม</a:t>
            </a:r>
          </a:p>
          <a:p>
            <a:pPr lvl="3"/>
            <a:r>
              <a:rPr lang="th-TH" dirty="0" smtClean="0"/>
              <a:t>ระดับที่สี่</a:t>
            </a:r>
          </a:p>
          <a:p>
            <a:pPr lvl="4"/>
            <a:r>
              <a:rPr lang="th-TH" dirty="0" smtClean="0"/>
              <a:t>ระดับที่ห้า</a:t>
            </a:r>
            <a:endParaRPr lang="th-TH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69888"/>
            <a:ext cx="8153400" cy="11652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7620000" cy="519113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846DD8-2480-49BA-BAAF-B49BE310F4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5635F-1198-4A2D-833A-4F854D76B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5635F-1198-4A2D-833A-4F854D76B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214E7-E20D-474E-B588-73B8D6ADFB9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9D12D-34DE-495D-A677-16CFA3B8B89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5635F-1198-4A2D-833A-4F854D76B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69888"/>
            <a:ext cx="8153400" cy="11652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7620000" cy="519113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846DD8-2480-49BA-BAAF-B49BE310F4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606EA6-EFEA-4C30-9264-4F9291A5780D}" type="datetime1">
              <a:rPr lang="en-US" smtClean="0"/>
              <a:pPr/>
              <a:t>10/7/2012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8153400" cy="436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2"/>
            <a:ext cx="7123113" cy="1673225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F9F07-3BC7-4570-B054-79111B0A380C}" type="datetime1">
              <a:rPr lang="en-US" smtClean="0"/>
              <a:pPr/>
              <a:t>10/7/2012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803402"/>
            <a:ext cx="3886200" cy="4358165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803401"/>
            <a:ext cx="3886200" cy="4358167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lang="en-US" smtClean="0"/>
              <a:pPr/>
              <a:t>10/7/2012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7480"/>
            <a:ext cx="8153400" cy="134112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559757"/>
            <a:ext cx="3886200" cy="3505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559757"/>
            <a:ext cx="3886200" cy="3505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lang="en-US" smtClean="0"/>
              <a:pPr/>
              <a:t>10/7/2012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816383"/>
            <a:ext cx="3886200" cy="707136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816383"/>
            <a:ext cx="3886200" cy="707136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ADB5D-B7A0-47E3-AD2D-B1A6F8614213}" type="datetime1">
              <a:rPr lang="en-US" smtClean="0"/>
              <a:pPr/>
              <a:t>10/7/2012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968126-03FC-49C0-B9B8-2B561CCC3D90}" type="datetime1">
              <a:rPr lang="en-US" smtClean="0"/>
              <a:pPr/>
              <a:t>10/7/2012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7480"/>
            <a:ext cx="8153400" cy="1341120"/>
          </a:xfrm>
        </p:spPr>
        <p:txBody>
          <a:bodyPr anchor="b"/>
          <a:lstStyle>
            <a:lvl1pPr algn="l">
              <a:buNone/>
              <a:defRPr sz="42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9A8198-4617-485E-9585-4840B69DBBA6}" type="datetime1">
              <a:rPr lang="en-US" smtClean="0"/>
              <a:pPr/>
              <a:t>10/7/2012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05000"/>
            <a:ext cx="1600200" cy="4165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905000"/>
            <a:ext cx="6400800" cy="4267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4559808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  <a:extLst/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8952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extLst/>
          </a:lstStyle>
          <a:p>
            <a:fld id="{E4606EA6-EFEA-4C30-9264-4F9291A5780D}" type="datetime1">
              <a:rPr lang="en-US" smtClean="0"/>
              <a:pPr/>
              <a:t>10/7/2012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9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>
            <a:extLst/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803400"/>
            <a:ext cx="8153400" cy="432308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en-US" smtClean="0"/>
              <a:pPr/>
              <a:t>10/7/2012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4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60227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505947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505947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498011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7480"/>
            <a:ext cx="8153400" cy="134112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334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C437C9-EB80-491D-84EA-4B16A3F9FD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F13D3D-9C1C-4E86-9D10-998A06FF08F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07/10/55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3934EB-F874-46BF-87CF-7DC02168D1AA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F13D3D-9C1C-4E86-9D10-998A06FF08F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07/10/55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3934EB-F874-46BF-87CF-7DC02168D1AA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334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C437C9-EB80-491D-84EA-4B16A3F9FD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2051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ngsana New" pitchFamily="18" charset="-34"/>
                <a:cs typeface="Cordia New" pitchFamily="34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8C49D0-DB36-424F-8EDE-628CFBAA8453}" type="datetimeFigureOut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07/10/55</a:t>
            </a:fld>
            <a:endParaRPr lang="th-TH" smtClean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ngsana New" pitchFamily="18" charset="-34"/>
                <a:cs typeface="Cordia New" pitchFamily="34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mtClean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ngsana New" pitchFamily="18" charset="-34"/>
                <a:cs typeface="Cordia New" pitchFamily="34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F2B851-950A-4B68-A5A4-F2B1A5B9CD7C}" type="slidenum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9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ngsana New" pitchFamily="18" charset="-34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ngsana New" pitchFamily="18" charset="-34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ngsana New" pitchFamily="18" charset="-34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ngsana New" pitchFamily="18" charset="-34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ngsana New" pitchFamily="18" charset="-34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ngsana New" pitchFamily="18" charset="-34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ngsana New" pitchFamily="18" charset="-34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ngsana New" pitchFamily="18" charset="-34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ngsana New" pitchFamily="18" charset="-34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ngsana New" pitchFamily="18" charset="-34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334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C437C9-EB80-491D-84EA-4B16A3F9FD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334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C437C9-EB80-491D-84EA-4B16A3F9FD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F60D0A-2BDF-494F-A8D1-C4D42338FFB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07/10/2012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D9D39C-CEA3-4B56-B986-5B476F8AC192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334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C437C9-EB80-491D-84EA-4B16A3F9FD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jpe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5.jpeg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juchannel.mju.ac.th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_97-2003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oursewares.mju.ac.th:81/e-learning50/FT320/024.htm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etesting.mju.ac.th/eTesting/tm_cs_sub_edit.php?project_id=163&amp;level_id=169" TargetMode="Externa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ng84.mju.ac.th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19.xml"/><Relationship Id="rId1" Type="http://schemas.openxmlformats.org/officeDocument/2006/relationships/video" Target="file:///F:\&#3619;&#3634;&#3618;&#3591;&#3634;&#3609;&#3585;&#3634;&#3619;&#3611;&#3619;&#3632;&#3594;&#3640;&#3617;%20&#3626;&#3619;&#3640;&#3611;&#3619;&#3629;&#3610;&#3611;&#3637;%20&#3591;&#3611;&#3617;.2555\show%20real%202555.mp4" TargetMode="External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ju.ac.th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683568" y="3124200"/>
            <a:ext cx="8371656" cy="2717800"/>
          </a:xfrm>
        </p:spPr>
        <p:txBody>
          <a:bodyPr>
            <a:normAutofit/>
          </a:bodyPr>
          <a:lstStyle>
            <a:extLst/>
          </a:lstStyle>
          <a:p>
            <a:pPr algn="r"/>
            <a:r>
              <a:rPr lang="th-TH" sz="44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รายงานผลการปฏิบัติงานประจำปีงบประมาณ 2555 </a:t>
            </a:r>
            <a:endParaRPr lang="en-US" sz="4400" b="1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>
            <a:extLst/>
          </a:lstStyle>
          <a:p>
            <a:pPr algn="r"/>
            <a:r>
              <a:rPr lang="th-TH" b="1" dirty="0" smtClean="0"/>
              <a:t>งานพัฒนาสื่อสารสนเทศ</a:t>
            </a:r>
            <a:endParaRPr lang="en-US" b="1" dirty="0"/>
          </a:p>
        </p:txBody>
      </p:sp>
      <p:pic>
        <p:nvPicPr>
          <p:cNvPr id="8" name="Picture 7" descr="Person20111119101653_20110202090354_9253.jpg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23928" y="476671"/>
            <a:ext cx="1368152" cy="1800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" name="Group 15"/>
          <p:cNvGrpSpPr/>
          <p:nvPr/>
        </p:nvGrpSpPr>
        <p:grpSpPr>
          <a:xfrm>
            <a:off x="0" y="2636912"/>
            <a:ext cx="9144000" cy="1608180"/>
            <a:chOff x="0" y="1707654"/>
            <a:chExt cx="9900592" cy="1524000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6" name="Picture 5" descr="Person20111119101653_20110201150659_25895.gi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932040" y="1707654"/>
              <a:ext cx="1238250" cy="1524000"/>
            </a:xfrm>
            <a:prstGeom prst="rect">
              <a:avLst/>
            </a:prstGeom>
          </p:spPr>
        </p:pic>
        <p:pic>
          <p:nvPicPr>
            <p:cNvPr id="7" name="Picture 6" descr="Person20111119101653_20110202090206_26129.gif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56176" y="1707654"/>
              <a:ext cx="1238250" cy="1524000"/>
            </a:xfrm>
            <a:prstGeom prst="rect">
              <a:avLst/>
            </a:prstGeom>
          </p:spPr>
        </p:pic>
        <p:pic>
          <p:nvPicPr>
            <p:cNvPr id="9" name="Picture 8" descr="Person20111119101653_20110202091105_27509.gif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83768" y="1707654"/>
              <a:ext cx="1238250" cy="1524000"/>
            </a:xfrm>
            <a:prstGeom prst="rect">
              <a:avLst/>
            </a:prstGeom>
          </p:spPr>
        </p:pic>
        <p:pic>
          <p:nvPicPr>
            <p:cNvPr id="10" name="Picture 9" descr="Person20111119101653_20110202092404_1592.gif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59632" y="1707654"/>
              <a:ext cx="1238250" cy="1524000"/>
            </a:xfrm>
            <a:prstGeom prst="rect">
              <a:avLst/>
            </a:prstGeom>
          </p:spPr>
        </p:pic>
        <p:pic>
          <p:nvPicPr>
            <p:cNvPr id="11" name="Picture 10" descr="Person20111119101653_20110202094601_667.gif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0" y="1707654"/>
              <a:ext cx="1238250" cy="1524000"/>
            </a:xfrm>
            <a:prstGeom prst="rect">
              <a:avLst/>
            </a:prstGeom>
          </p:spPr>
        </p:pic>
        <p:pic>
          <p:nvPicPr>
            <p:cNvPr id="12" name="Picture 11" descr="Person20111119101653_20110202095503_7166.gif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07904" y="1707654"/>
              <a:ext cx="1238250" cy="1524000"/>
            </a:xfrm>
            <a:prstGeom prst="rect">
              <a:avLst/>
            </a:prstGeom>
          </p:spPr>
        </p:pic>
        <p:pic>
          <p:nvPicPr>
            <p:cNvPr id="13" name="Picture 12" descr="Person20120730152116_20891.gif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380312" y="1707654"/>
              <a:ext cx="1238250" cy="1524000"/>
            </a:xfrm>
            <a:prstGeom prst="rect">
              <a:avLst/>
            </a:prstGeom>
          </p:spPr>
        </p:pic>
        <p:pic>
          <p:nvPicPr>
            <p:cNvPr id="15" name="Picture 14" descr="602444_390472184344440_580370351_n.jpg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9150" r="13707"/>
            <a:stretch>
              <a:fillRect/>
            </a:stretch>
          </p:blipFill>
          <p:spPr>
            <a:xfrm>
              <a:off x="8604448" y="1707654"/>
              <a:ext cx="1296144" cy="151216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มุมมน 10"/>
          <p:cNvSpPr/>
          <p:nvPr/>
        </p:nvSpPr>
        <p:spPr>
          <a:xfrm>
            <a:off x="2195736" y="548680"/>
            <a:ext cx="6768752" cy="642937"/>
          </a:xfrm>
          <a:prstGeom prst="borderCallout2">
            <a:avLst>
              <a:gd name="adj1" fmla="val 45264"/>
              <a:gd name="adj2" fmla="val -649"/>
              <a:gd name="adj3" fmla="val 42856"/>
              <a:gd name="adj4" fmla="val -24866"/>
              <a:gd name="adj5" fmla="val 158300"/>
              <a:gd name="adj6" fmla="val -3243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 smtClean="0">
                <a:solidFill>
                  <a:prstClr val="black"/>
                </a:solidFill>
              </a:rPr>
              <a:t>สถิติการเข้าชมแยกตามเครือข่ายของผู้ใช้</a:t>
            </a:r>
            <a:endParaRPr lang="th-TH" sz="3600" b="1" dirty="0">
              <a:solidFill>
                <a:prstClr val="black"/>
              </a:solidFill>
            </a:endParaRPr>
          </a:p>
        </p:txBody>
      </p:sp>
      <p:pic>
        <p:nvPicPr>
          <p:cNvPr id="5" name="รูปภาพ 3" descr="mju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916831"/>
            <a:ext cx="9144001" cy="442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มุมมน 10"/>
          <p:cNvSpPr/>
          <p:nvPr/>
        </p:nvSpPr>
        <p:spPr>
          <a:xfrm>
            <a:off x="2195736" y="260648"/>
            <a:ext cx="6768752" cy="1080120"/>
          </a:xfrm>
          <a:prstGeom prst="borderCallout2">
            <a:avLst>
              <a:gd name="adj1" fmla="val 45264"/>
              <a:gd name="adj2" fmla="val -649"/>
              <a:gd name="adj3" fmla="val 42856"/>
              <a:gd name="adj4" fmla="val -24866"/>
              <a:gd name="adj5" fmla="val 125298"/>
              <a:gd name="adj6" fmla="val -2991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 smtClean="0">
                <a:solidFill>
                  <a:prstClr val="black"/>
                </a:solidFill>
              </a:rPr>
              <a:t>สถิติการเข้าชมเว็บไซต์แยกตามระบบปฏิบัติการของสมาร์ทโฟน</a:t>
            </a:r>
            <a:endParaRPr lang="th-TH" sz="3600" b="1" dirty="0">
              <a:solidFill>
                <a:prstClr val="black"/>
              </a:solidFill>
            </a:endParaRPr>
          </a:p>
        </p:txBody>
      </p:sp>
      <p:pic>
        <p:nvPicPr>
          <p:cNvPr id="4" name="รูปภาพ 3" descr="mju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91440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H Niramit AS" pitchFamily="2" charset="-34"/>
                <a:cs typeface="TH Niramit AS" pitchFamily="2" charset="-34"/>
                <a:hlinkClick r:id="rId2"/>
              </a:rPr>
              <a:t>www.mjuchannel.mju.ac.th</a:t>
            </a:r>
            <a:endParaRPr lang="th-TH" sz="3200" b="1" dirty="0" smtClean="0">
              <a:solidFill>
                <a:prstClr val="black">
                  <a:lumMod val="75000"/>
                  <a:lumOff val="25000"/>
                </a:prstClr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8168952" cy="990600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th-TH" sz="4000" b="1" dirty="0" smtClean="0">
                <a:solidFill>
                  <a:prstClr val="black"/>
                </a:solidFill>
                <a:latin typeface="TH Niramit AS" pitchFamily="2" charset="-34"/>
                <a:cs typeface="TH Niramit AS" pitchFamily="2" charset="-34"/>
              </a:rPr>
              <a:t>งานดูแลและพัฒนาเว็บไซต์สถานีข่าว</a:t>
            </a:r>
            <a:endParaRPr lang="th-TH" sz="4000" b="1" dirty="0">
              <a:solidFill>
                <a:prstClr val="black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32656"/>
            <a:ext cx="88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dirty="0" smtClean="0">
                <a:latin typeface="DB Ramintra X" pitchFamily="2" charset="-34"/>
                <a:cs typeface="DB Ramintra X" pitchFamily="2" charset="-34"/>
              </a:rPr>
              <a:t>- ปรับเปลี่ยนรูปแบบเว็บไซต์สถานีข่าวใหม่  </a:t>
            </a:r>
            <a:r>
              <a:rPr lang="en-US" sz="3200" dirty="0" smtClean="0">
                <a:latin typeface="DB Ramintra X" pitchFamily="2" charset="-34"/>
                <a:cs typeface="DB Ramintra X" pitchFamily="2" charset="-34"/>
              </a:rPr>
              <a:t/>
            </a:r>
            <a:br>
              <a:rPr lang="en-US" sz="3200" dirty="0" smtClean="0">
                <a:latin typeface="DB Ramintra X" pitchFamily="2" charset="-34"/>
                <a:cs typeface="DB Ramintra X" pitchFamily="2" charset="-34"/>
              </a:rPr>
            </a:br>
            <a:r>
              <a:rPr lang="th-TH" sz="3200" dirty="0" smtClean="0">
                <a:latin typeface="DB Ramintra X" pitchFamily="2" charset="-34"/>
                <a:cs typeface="DB Ramintra X" pitchFamily="2" charset="-34"/>
              </a:rPr>
              <a:t>- จัดทำหน้าเพจ </a:t>
            </a:r>
            <a:r>
              <a:rPr lang="en-US" sz="3200" dirty="0" err="1" smtClean="0">
                <a:latin typeface="DB Ramintra X" pitchFamily="2" charset="-34"/>
                <a:cs typeface="DB Ramintra X" pitchFamily="2" charset="-34"/>
              </a:rPr>
              <a:t>Facebook</a:t>
            </a:r>
            <a:r>
              <a:rPr lang="en-US" sz="3200" dirty="0" smtClean="0">
                <a:latin typeface="DB Ramintra X" pitchFamily="2" charset="-34"/>
                <a:cs typeface="DB Ramintra X" pitchFamily="2" charset="-34"/>
              </a:rPr>
              <a:t> </a:t>
            </a:r>
            <a:r>
              <a:rPr lang="th-TH" sz="3200" dirty="0" smtClean="0">
                <a:latin typeface="DB Ramintra X" pitchFamily="2" charset="-34"/>
                <a:cs typeface="DB Ramintra X" pitchFamily="2" charset="-34"/>
              </a:rPr>
              <a:t>เพื่อประชาสัมพันธ์ข่าว</a:t>
            </a:r>
            <a:endParaRPr lang="th-TH" sz="3200" dirty="0">
              <a:latin typeface="DB Ramintra X" pitchFamily="2" charset="-34"/>
              <a:cs typeface="DB Ramintra X" pitchFamily="2" charset="-34"/>
            </a:endParaRPr>
          </a:p>
        </p:txBody>
      </p:sp>
      <p:pic>
        <p:nvPicPr>
          <p:cNvPr id="5" name="ตัวยึดเนื้อหา 4" descr="เว็บไซต์สถานีข่าว v.3 ปี 25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823864"/>
            <a:ext cx="3089275" cy="4989512"/>
          </a:xfrm>
          <a:prstGeom prst="rect">
            <a:avLst/>
          </a:prstGeom>
        </p:spPr>
      </p:pic>
      <p:pic>
        <p:nvPicPr>
          <p:cNvPr id="6" name="รูปภาพ 7" descr="fb_mjuchannel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844824"/>
            <a:ext cx="4189413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7" descr="mjuch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8280920" cy="350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สี่เหลี่ยมมุมมน 10"/>
          <p:cNvSpPr/>
          <p:nvPr/>
        </p:nvSpPr>
        <p:spPr>
          <a:xfrm>
            <a:off x="2195736" y="260648"/>
            <a:ext cx="6768752" cy="1080120"/>
          </a:xfrm>
          <a:prstGeom prst="borderCallout2">
            <a:avLst>
              <a:gd name="adj1" fmla="val 45264"/>
              <a:gd name="adj2" fmla="val -649"/>
              <a:gd name="adj3" fmla="val 42856"/>
              <a:gd name="adj4" fmla="val -24866"/>
              <a:gd name="adj5" fmla="val 125298"/>
              <a:gd name="adj6" fmla="val -2991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 smtClean="0">
                <a:solidFill>
                  <a:prstClr val="black"/>
                </a:solidFill>
              </a:rPr>
              <a:t>สถิติการเข้าชมเว็บไซต์สถานีข่าว</a:t>
            </a:r>
            <a:endParaRPr lang="th-TH" sz="3600" b="1" dirty="0">
              <a:solidFill>
                <a:prstClr val="black"/>
              </a:solidFill>
            </a:endParaRPr>
          </a:p>
        </p:txBody>
      </p:sp>
      <p:pic>
        <p:nvPicPr>
          <p:cNvPr id="5" name="รูปภาพ 6" descr="logo_shine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802" y="1772816"/>
            <a:ext cx="1871662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44008" y="6525344"/>
            <a:ext cx="44855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 smtClean="0">
                <a:solidFill>
                  <a:prstClr val="black"/>
                </a:solidFill>
                <a:latin typeface="DB Ramintra X" pitchFamily="2" charset="-34"/>
                <a:cs typeface="DB Ramintra X" pitchFamily="2" charset="-34"/>
              </a:rPr>
              <a:t>สถิติ 1 พฤศจิกายน 2554 – 27 กันยายน 2555</a:t>
            </a:r>
          </a:p>
        </p:txBody>
      </p:sp>
      <p:pic>
        <p:nvPicPr>
          <p:cNvPr id="3074" name="รูปภาพ 5" descr="Untitled-1 cop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006" y="2070610"/>
            <a:ext cx="7802378" cy="107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รูปภาพ 8" descr="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709" y="2835078"/>
            <a:ext cx="7848675" cy="106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4355976" y="2420888"/>
            <a:ext cx="1584176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Oval 9"/>
          <p:cNvSpPr/>
          <p:nvPr/>
        </p:nvSpPr>
        <p:spPr>
          <a:xfrm>
            <a:off x="4355976" y="3140968"/>
            <a:ext cx="1584176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มุมมน 10"/>
          <p:cNvSpPr/>
          <p:nvPr/>
        </p:nvSpPr>
        <p:spPr>
          <a:xfrm>
            <a:off x="2195736" y="260648"/>
            <a:ext cx="6768752" cy="1080120"/>
          </a:xfrm>
          <a:prstGeom prst="borderCallout2">
            <a:avLst>
              <a:gd name="adj1" fmla="val 45264"/>
              <a:gd name="adj2" fmla="val -649"/>
              <a:gd name="adj3" fmla="val 42856"/>
              <a:gd name="adj4" fmla="val -24866"/>
              <a:gd name="adj5" fmla="val 125298"/>
              <a:gd name="adj6" fmla="val -2991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 smtClean="0">
                <a:solidFill>
                  <a:prstClr val="black"/>
                </a:solidFill>
              </a:rPr>
              <a:t>สถิติการเข้าชมเว็บไซต์สถานีข่าว</a:t>
            </a:r>
            <a:br>
              <a:rPr lang="th-TH" sz="3600" b="1" dirty="0" smtClean="0">
                <a:solidFill>
                  <a:prstClr val="black"/>
                </a:solidFill>
              </a:rPr>
            </a:br>
            <a:r>
              <a:rPr lang="th-TH" sz="3600" b="1" dirty="0" smtClean="0">
                <a:solidFill>
                  <a:prstClr val="black"/>
                </a:solidFill>
              </a:rPr>
              <a:t>แยกตามเดือน</a:t>
            </a:r>
            <a:endParaRPr lang="th-TH" sz="3600" b="1" dirty="0">
              <a:solidFill>
                <a:prstClr val="black"/>
              </a:solidFill>
            </a:endParaRPr>
          </a:p>
        </p:txBody>
      </p:sp>
      <p:pic>
        <p:nvPicPr>
          <p:cNvPr id="4" name="รูปภาพ 8" descr="mjuch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27648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มุมมน 10"/>
          <p:cNvSpPr/>
          <p:nvPr/>
        </p:nvSpPr>
        <p:spPr>
          <a:xfrm>
            <a:off x="2195736" y="260648"/>
            <a:ext cx="6768752" cy="1080120"/>
          </a:xfrm>
          <a:prstGeom prst="borderCallout2">
            <a:avLst>
              <a:gd name="adj1" fmla="val 45264"/>
              <a:gd name="adj2" fmla="val -649"/>
              <a:gd name="adj3" fmla="val 42856"/>
              <a:gd name="adj4" fmla="val -24866"/>
              <a:gd name="adj5" fmla="val 125298"/>
              <a:gd name="adj6" fmla="val -2991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 smtClean="0">
                <a:solidFill>
                  <a:prstClr val="black"/>
                </a:solidFill>
              </a:rPr>
              <a:t>สถิติการเข้าชมเว็บไซต์สถานีข่าว</a:t>
            </a:r>
            <a:br>
              <a:rPr lang="th-TH" sz="3600" b="1" dirty="0" smtClean="0">
                <a:solidFill>
                  <a:prstClr val="black"/>
                </a:solidFill>
              </a:rPr>
            </a:br>
            <a:r>
              <a:rPr lang="th-TH" sz="3600" b="1" dirty="0" smtClean="0">
                <a:solidFill>
                  <a:prstClr val="black"/>
                </a:solidFill>
              </a:rPr>
              <a:t>แยกตามประเทศที่เข้าชม</a:t>
            </a:r>
            <a:endParaRPr lang="th-TH" sz="3600" b="1" dirty="0">
              <a:solidFill>
                <a:prstClr val="black"/>
              </a:solidFill>
            </a:endParaRPr>
          </a:p>
        </p:txBody>
      </p:sp>
      <p:pic>
        <p:nvPicPr>
          <p:cNvPr id="4" name="รูปภาพ 3" descr="mjuchประเทศ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889550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มุมมน 10"/>
          <p:cNvSpPr/>
          <p:nvPr/>
        </p:nvSpPr>
        <p:spPr>
          <a:xfrm>
            <a:off x="2195736" y="260648"/>
            <a:ext cx="6768752" cy="1080120"/>
          </a:xfrm>
          <a:prstGeom prst="borderCallout2">
            <a:avLst>
              <a:gd name="adj1" fmla="val 45264"/>
              <a:gd name="adj2" fmla="val -649"/>
              <a:gd name="adj3" fmla="val 42856"/>
              <a:gd name="adj4" fmla="val -24866"/>
              <a:gd name="adj5" fmla="val 125298"/>
              <a:gd name="adj6" fmla="val -2991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 smtClean="0">
                <a:solidFill>
                  <a:prstClr val="black"/>
                </a:solidFill>
              </a:rPr>
              <a:t>สถิติการเข้าชมเว็บไซต์สถานีข่าว</a:t>
            </a:r>
            <a:br>
              <a:rPr lang="th-TH" sz="3600" b="1" dirty="0" smtClean="0">
                <a:solidFill>
                  <a:prstClr val="black"/>
                </a:solidFill>
              </a:rPr>
            </a:br>
            <a:r>
              <a:rPr lang="th-TH" sz="3600" b="1" dirty="0" smtClean="0">
                <a:solidFill>
                  <a:prstClr val="black"/>
                </a:solidFill>
              </a:rPr>
              <a:t>แยกตามจังหวัดที่เข้าชม</a:t>
            </a:r>
            <a:endParaRPr lang="th-TH" sz="3600" b="1" dirty="0">
              <a:solidFill>
                <a:prstClr val="black"/>
              </a:solidFill>
            </a:endParaRPr>
          </a:p>
        </p:txBody>
      </p:sp>
      <p:pic>
        <p:nvPicPr>
          <p:cNvPr id="5" name="รูปภาพ 3" descr="mjuchจังหวัด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9113311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มุมมน 10"/>
          <p:cNvSpPr/>
          <p:nvPr/>
        </p:nvSpPr>
        <p:spPr>
          <a:xfrm>
            <a:off x="2195736" y="260648"/>
            <a:ext cx="6768752" cy="1080120"/>
          </a:xfrm>
          <a:prstGeom prst="borderCallout2">
            <a:avLst>
              <a:gd name="adj1" fmla="val 45264"/>
              <a:gd name="adj2" fmla="val -649"/>
              <a:gd name="adj3" fmla="val 42856"/>
              <a:gd name="adj4" fmla="val -24866"/>
              <a:gd name="adj5" fmla="val 125298"/>
              <a:gd name="adj6" fmla="val -2991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 smtClean="0">
                <a:solidFill>
                  <a:prstClr val="black"/>
                </a:solidFill>
              </a:rPr>
              <a:t>สถิติการเข้าชมเว็บไซต์แยกตาม </a:t>
            </a:r>
            <a:r>
              <a:rPr lang="en-US" sz="3600" b="1" dirty="0" smtClean="0">
                <a:solidFill>
                  <a:prstClr val="black"/>
                </a:solidFill>
              </a:rPr>
              <a:t>Browser</a:t>
            </a:r>
            <a:endParaRPr lang="th-TH" sz="3600" b="1" dirty="0">
              <a:solidFill>
                <a:prstClr val="black"/>
              </a:solidFill>
            </a:endParaRPr>
          </a:p>
        </p:txBody>
      </p:sp>
      <p:pic>
        <p:nvPicPr>
          <p:cNvPr id="4" name="รูปภาพ 3" descr="mjuchบราวเซอร์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486" y="1412776"/>
            <a:ext cx="744696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มุมมน 10"/>
          <p:cNvSpPr/>
          <p:nvPr/>
        </p:nvSpPr>
        <p:spPr>
          <a:xfrm>
            <a:off x="2195736" y="260648"/>
            <a:ext cx="6768752" cy="1080120"/>
          </a:xfrm>
          <a:prstGeom prst="borderCallout2">
            <a:avLst>
              <a:gd name="adj1" fmla="val 45264"/>
              <a:gd name="adj2" fmla="val -649"/>
              <a:gd name="adj3" fmla="val 42856"/>
              <a:gd name="adj4" fmla="val -24866"/>
              <a:gd name="adj5" fmla="val 125298"/>
              <a:gd name="adj6" fmla="val -2991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 smtClean="0">
                <a:solidFill>
                  <a:prstClr val="black"/>
                </a:solidFill>
              </a:rPr>
              <a:t>สถิติการเข้าชมเว็บไซต์แยกตามระบบปฏิบัติการ</a:t>
            </a:r>
            <a:endParaRPr lang="th-TH" sz="3600" b="1" dirty="0">
              <a:solidFill>
                <a:prstClr val="black"/>
              </a:solidFill>
            </a:endParaRPr>
          </a:p>
        </p:txBody>
      </p:sp>
      <p:pic>
        <p:nvPicPr>
          <p:cNvPr id="5" name="รูปภาพ 3" descr="mjuchระบบปฏิบัติการ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014" y="1434926"/>
            <a:ext cx="8208962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95539" y="548681"/>
            <a:ext cx="8424863" cy="7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74366" y="2708920"/>
            <a:ext cx="5921970" cy="3764585"/>
            <a:chOff x="1674366" y="1892830"/>
            <a:chExt cx="5921970" cy="4580675"/>
          </a:xfrm>
        </p:grpSpPr>
        <p:sp>
          <p:nvSpPr>
            <p:cNvPr id="6" name="สี่เหลี่ยมมุมมน 10"/>
            <p:cNvSpPr/>
            <p:nvPr/>
          </p:nvSpPr>
          <p:spPr>
            <a:xfrm>
              <a:off x="1674366" y="1892830"/>
              <a:ext cx="5921970" cy="740247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Cordia New" pitchFamily="34" charset="-34"/>
                </a:rPr>
                <a:t>งานดูแล</a:t>
              </a:r>
              <a:r>
                <a:rPr kumimoji="0" lang="th-TH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ngsana New" pitchFamily="18" charset="-34"/>
                </a:rPr>
                <a:t> </a:t>
              </a:r>
              <a:r>
                <a:rPr kumimoji="0" lang="th-TH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Cordia New" pitchFamily="34" charset="-34"/>
                </a:rPr>
                <a:t>และพัฒนาเว็บไซต์</a:t>
              </a:r>
              <a:endParaRPr kumimoji="0" lang="th-TH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  <p:sp>
          <p:nvSpPr>
            <p:cNvPr id="12" name="สี่เหลี่ยมมุมมน 11"/>
            <p:cNvSpPr/>
            <p:nvPr/>
          </p:nvSpPr>
          <p:spPr>
            <a:xfrm>
              <a:off x="1674366" y="2852938"/>
              <a:ext cx="5921970" cy="74024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rdia New" pitchFamily="34" charset="-34"/>
                  <a:cs typeface="Cordia New" pitchFamily="34" charset="-34"/>
                </a:rPr>
                <a:t>ความก้าวหน้าระบบ</a:t>
              </a:r>
              <a:r>
                <a:rPr kumimoji="0" lang="th-TH" sz="2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rdia New" pitchFamily="34" charset="-34"/>
                  <a:cs typeface="Angsana New" pitchFamily="18" charset="-34"/>
                </a:rPr>
                <a:t> </a:t>
              </a: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rdia New" pitchFamily="34" charset="-34"/>
                  <a:cs typeface="Angsana New" pitchFamily="18" charset="-34"/>
                </a:rPr>
                <a:t>LMS</a:t>
              </a:r>
              <a:endPara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  <p:sp>
          <p:nvSpPr>
            <p:cNvPr id="14" name="สี่เหลี่ยมมุมมน 12"/>
            <p:cNvSpPr/>
            <p:nvPr/>
          </p:nvSpPr>
          <p:spPr>
            <a:xfrm>
              <a:off x="1674366" y="5733258"/>
              <a:ext cx="5921970" cy="74024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rdia New" pitchFamily="34" charset="-34"/>
                  <a:cs typeface="Cordia New" pitchFamily="34" charset="-34"/>
                </a:rPr>
                <a:t>งานถ่ายทอดสด</a:t>
              </a:r>
              <a:endPara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  <p:sp>
          <p:nvSpPr>
            <p:cNvPr id="18" name="สี่เหลี่ยมมุมมน 13"/>
            <p:cNvSpPr/>
            <p:nvPr/>
          </p:nvSpPr>
          <p:spPr>
            <a:xfrm>
              <a:off x="1674366" y="4773150"/>
              <a:ext cx="5921970" cy="74024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rdia New" pitchFamily="34" charset="-34"/>
                  <a:cs typeface="Cordia New" pitchFamily="34" charset="-34"/>
                </a:rPr>
                <a:t>สถานีข่าว</a:t>
              </a:r>
              <a:r>
                <a:rPr kumimoji="0" lang="th-TH" sz="2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rdia New" pitchFamily="34" charset="-34"/>
                  <a:cs typeface="Angsana New" pitchFamily="18" charset="-34"/>
                </a:rPr>
                <a:t> </a:t>
              </a: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rdia New" pitchFamily="34" charset="-34"/>
                  <a:cs typeface="Angsana New" pitchFamily="18" charset="-34"/>
                </a:rPr>
                <a:t>MJU Channel</a:t>
              </a:r>
              <a:endPara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  <p:sp>
          <p:nvSpPr>
            <p:cNvPr id="19" name="สี่เหลี่ยมมุมมน 14"/>
            <p:cNvSpPr/>
            <p:nvPr/>
          </p:nvSpPr>
          <p:spPr>
            <a:xfrm>
              <a:off x="1674366" y="3813043"/>
              <a:ext cx="5921970" cy="74024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rdia New" pitchFamily="34" charset="-34"/>
                  <a:cs typeface="Cordia New" pitchFamily="34" charset="-34"/>
                </a:rPr>
                <a:t>ความก้าวหน้าระบบ</a:t>
              </a:r>
              <a:r>
                <a:rPr kumimoji="0" lang="th-TH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rdia New" pitchFamily="34" charset="-34"/>
                  <a:cs typeface="Angsana New" pitchFamily="18" charset="-34"/>
                </a:rPr>
                <a:t> </a:t>
              </a: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rdia New" pitchFamily="34" charset="-34"/>
                  <a:cs typeface="Angsana New" pitchFamily="18" charset="-34"/>
                </a:rPr>
                <a:t>E-Testing</a:t>
              </a:r>
              <a:endParaRPr kumimoji="0" lang="th-TH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endParaRPr>
            </a:p>
          </p:txBody>
        </p:sp>
      </p:grp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331640" y="1718320"/>
            <a:ext cx="8024936" cy="990600"/>
          </a:xfrm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th-TH" sz="36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BrowalliaUPC" pitchFamily="34" charset="-34"/>
                <a:cs typeface="BrowalliaUPC" pitchFamily="34" charset="-34"/>
              </a:rPr>
              <a:t>สรุปรายงานผลการปฏิบัติงานประจำปี งบประมาณ 2555 </a:t>
            </a:r>
            <a:br>
              <a:rPr lang="th-TH" sz="36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BrowalliaUPC" pitchFamily="34" charset="-34"/>
                <a:cs typeface="BrowalliaUPC" pitchFamily="34" charset="-34"/>
              </a:rPr>
            </a:br>
            <a:r>
              <a:rPr lang="th-TH" sz="32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BrowalliaUPC" pitchFamily="34" charset="-34"/>
                <a:cs typeface="BrowalliaUPC" pitchFamily="34" charset="-34"/>
              </a:rPr>
              <a:t>ต.ค. 2554 – ก.ย. 2555</a:t>
            </a:r>
            <a:endParaRPr lang="th-TH" sz="4800" dirty="0" smtClean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600" b="1" dirty="0" smtClean="0">
                <a:latin typeface="DB Ramintra X" pitchFamily="2" charset="-34"/>
                <a:cs typeface="DB Ramintra X" pitchFamily="2" charset="-34"/>
              </a:rPr>
              <a:t>งานดูแลระบบการเรียนการสอน  </a:t>
            </a:r>
            <a:r>
              <a:rPr lang="en-US" sz="4600" b="1" dirty="0" smtClean="0">
                <a:latin typeface="DB Ramintra X" pitchFamily="2" charset="-34"/>
                <a:cs typeface="DB Ramintra X" pitchFamily="2" charset="-34"/>
              </a:rPr>
              <a:t>LMS</a:t>
            </a:r>
            <a:endParaRPr lang="th-TH" sz="4600" b="1" dirty="0">
              <a:latin typeface="DB Ramintra X" pitchFamily="2" charset="-34"/>
              <a:cs typeface="DB Ramintra X" pitchFamily="2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Learning Management System</a:t>
            </a:r>
            <a:endParaRPr lang="th-TH" sz="2400" dirty="0">
              <a:solidFill>
                <a:srgbClr val="FF0000"/>
              </a:solidFill>
            </a:endParaRPr>
          </a:p>
        </p:txBody>
      </p:sp>
      <p:pic>
        <p:nvPicPr>
          <p:cNvPr id="4" name="Picture 6" descr="GH9C92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723668"/>
            <a:ext cx="2324829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DSC_016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4933" y="2733675"/>
            <a:ext cx="275907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D:\WorkS\P I C\studio HikeyJPEG\Untitled-1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2763706"/>
            <a:ext cx="2016224" cy="409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708920"/>
            <a:ext cx="3072880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FF0000"/>
                </a:solidFill>
                <a:latin typeface="DB Ramintra X" charset="-34"/>
                <a:cs typeface="DB Ramintra X" charset="-34"/>
              </a:rPr>
              <a:t>จัดฝึกอบรมการใช้งานระบบให้แก่อาจารย์ผู้สอน</a:t>
            </a:r>
            <a:endParaRPr lang="th-TH" b="1" dirty="0">
              <a:solidFill>
                <a:srgbClr val="FF0000"/>
              </a:solidFill>
              <a:latin typeface="DB Ramintra X" charset="-34"/>
              <a:cs typeface="DB Ramintra X" charset="-34"/>
            </a:endParaRPr>
          </a:p>
        </p:txBody>
      </p:sp>
      <p:pic>
        <p:nvPicPr>
          <p:cNvPr id="3" name="Picture 6" descr="GH9C92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348880"/>
            <a:ext cx="2197100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Diagram 6"/>
          <p:cNvGraphicFramePr/>
          <p:nvPr/>
        </p:nvGraphicFramePr>
        <p:xfrm>
          <a:off x="179513" y="1844824"/>
          <a:ext cx="576064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มุมมน 11"/>
          <p:cNvSpPr/>
          <p:nvPr/>
        </p:nvSpPr>
        <p:spPr>
          <a:xfrm>
            <a:off x="1530350" y="2205038"/>
            <a:ext cx="6858000" cy="1298575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</a:rPr>
              <a:t>สรุปรายวิชาในระบบ </a:t>
            </a:r>
            <a:r>
              <a:rPr lang="en-US" sz="3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</a:rPr>
              <a:t>LMS</a:t>
            </a:r>
            <a:endParaRPr lang="th-TH" sz="3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1234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4400"/>
            <a:ext cx="914400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สี่เหลี่ยมมุมมน 11"/>
          <p:cNvSpPr/>
          <p:nvPr/>
        </p:nvSpPr>
        <p:spPr>
          <a:xfrm>
            <a:off x="1403350" y="188913"/>
            <a:ext cx="7273106" cy="642937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</a:rPr>
              <a:t>ภาคเรียน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331913" y="1243013"/>
          <a:ext cx="7345362" cy="3343275"/>
        </p:xfrm>
        <a:graphic>
          <a:graphicData uri="http://schemas.openxmlformats.org/drawingml/2006/table">
            <a:tbl>
              <a:tblPr/>
              <a:tblGrid>
                <a:gridCol w="1871662"/>
                <a:gridCol w="1800225"/>
                <a:gridCol w="1944688"/>
                <a:gridCol w="172878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ปีการศึกษา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ภาคเรียน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จำนวนวิชา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จำนวนผู้ลงทะเบียน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2552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17537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9382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2553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30417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34828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2554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44757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36559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2555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25041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SC_01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2205038"/>
            <a:ext cx="275907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สี่เหลี่ยมมุมมน 11"/>
          <p:cNvSpPr/>
          <p:nvPr/>
        </p:nvSpPr>
        <p:spPr>
          <a:xfrm>
            <a:off x="1403350" y="188913"/>
            <a:ext cx="6858000" cy="642937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</a:rPr>
              <a:t>เปิดรายวิชาเพิ่มเติม</a:t>
            </a:r>
          </a:p>
        </p:txBody>
      </p:sp>
      <p:sp>
        <p:nvSpPr>
          <p:cNvPr id="9220" name="TextBox 8"/>
          <p:cNvSpPr txBox="1">
            <a:spLocks noChangeArrowheads="1"/>
          </p:cNvSpPr>
          <p:nvPr/>
        </p:nvSpPr>
        <p:spPr bwMode="auto">
          <a:xfrm>
            <a:off x="1331913" y="1052513"/>
            <a:ext cx="72009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b="1" dirty="0" smtClean="0">
                <a:solidFill>
                  <a:srgbClr val="0070C0"/>
                </a:solidFill>
                <a:cs typeface="Angsana New" pitchFamily="18" charset="-34"/>
              </a:rPr>
              <a:t>ภาควิชาเคมี คณะวิทยาศาสตร์ (13 รายวิชา)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b="1" dirty="0" smtClean="0">
                <a:solidFill>
                  <a:srgbClr val="0070C0"/>
                </a:solidFill>
                <a:cs typeface="Angsana New" pitchFamily="18" charset="-34"/>
              </a:rPr>
              <a:t>	</a:t>
            </a: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1.  คม250  เคมีอินทรีย์  </a:t>
            </a:r>
            <a:r>
              <a:rPr lang="th-TH" sz="2000" b="1" dirty="0" smtClean="0">
                <a:solidFill>
                  <a:srgbClr val="0070C0"/>
                </a:solidFill>
                <a:cs typeface="Angsana New" pitchFamily="18" charset="-34"/>
              </a:rPr>
              <a:t>(ผศ.ดร.ธวัลรัตน์  รัตนเดชานาคินทร์)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 smtClean="0">
                <a:solidFill>
                  <a:srgbClr val="0070C0"/>
                </a:solidFill>
                <a:cs typeface="Angsana New" pitchFamily="18" charset="-34"/>
              </a:rPr>
              <a:t>	</a:t>
            </a: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2.  คพ495  หัวข้อน่าสนใจ </a:t>
            </a:r>
            <a:r>
              <a:rPr lang="th-TH" sz="2000" b="1" dirty="0" smtClean="0">
                <a:solidFill>
                  <a:srgbClr val="0070C0"/>
                </a:solidFill>
                <a:cs typeface="Angsana New" pitchFamily="18" charset="-34"/>
              </a:rPr>
              <a:t>(อ.อลงกต  กองมณี)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 smtClean="0">
                <a:solidFill>
                  <a:srgbClr val="0070C0"/>
                </a:solidFill>
                <a:cs typeface="Angsana New" pitchFamily="18" charset="-34"/>
              </a:rPr>
              <a:t>	</a:t>
            </a: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3.  คพ321  โครงสร้างข้อมูล </a:t>
            </a:r>
            <a:r>
              <a:rPr lang="th-TH" sz="2000" b="1" dirty="0" smtClean="0">
                <a:solidFill>
                  <a:srgbClr val="0070C0"/>
                </a:solidFill>
                <a:cs typeface="Angsana New" pitchFamily="18" charset="-34"/>
              </a:rPr>
              <a:t>(อ.อลงกต  กองมณี)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	4.  คพ332  สถาปัตยกรรมคอมพิวเตอร์ </a:t>
            </a:r>
            <a:r>
              <a:rPr lang="th-TH" sz="2000" b="1" dirty="0" smtClean="0">
                <a:solidFill>
                  <a:srgbClr val="0070C0"/>
                </a:solidFill>
                <a:cs typeface="Angsana New" pitchFamily="18" charset="-34"/>
              </a:rPr>
              <a:t>(อ.ภาณุวัฒน์  เมฆะ)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	5.  คพ453  ปัญญาประดิษฐ์ (อ.ภาณุวัฒน์  เมฆะ)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	6.  ชว250  การศึกษาแบบทางวิศวกรรม (อ.มยุรา  ศรีกัลยานุกูล)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	7.  สต202  สถิติวิเคราะห์ 2 (อ.รุ่งกานต์  ใจวงค์ยะ)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	8.  สต323  การวางแผนการทดลอง 1 (อ.รุ่งกานต์  ใจวงค์ยะ)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	9.  ฟส111  ฟิสิกส์ 1 (อ.พิมพ์พร จันทร์ผง แซนเดอร์ส)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	10.  ฟส112  ฟิสิกส์ 2 (อ.พิมพ์พร จันทร์ผง แซนเดอร์ส)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	11.  ฟส200  กระบวนวิธีการวิทยาศาสตร์ (อ.พิมพ์พร จันทร์ผง แซนเดอร์ส)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	12.  วท101  วิทยาศาตร์เพื่อชีวิต  (อ.ภูสิต  ปุกมณี)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dirty="0" smtClean="0">
                <a:solidFill>
                  <a:srgbClr val="0070C0"/>
                </a:solidFill>
                <a:cs typeface="Angsana New" pitchFamily="18" charset="-34"/>
              </a:rPr>
              <a:t>	13.  วท102  การพัฒนาวิทยาศาสตร์และเทคโนโลยี (อ.ภูสิต  ปุกมณี)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11"/>
          <p:cNvSpPr/>
          <p:nvPr/>
        </p:nvSpPr>
        <p:spPr>
          <a:xfrm>
            <a:off x="611560" y="188913"/>
            <a:ext cx="6858000" cy="642937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</a:rPr>
              <a:t>เปิดรายวิชาเพิ่มเติม</a:t>
            </a:r>
          </a:p>
        </p:txBody>
      </p:sp>
      <p:pic>
        <p:nvPicPr>
          <p:cNvPr id="10244" name="Picture 8" descr="D:\WorkS\P I C\studio HikeyJPEG\Untitled-1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5900" y="1700213"/>
            <a:ext cx="2328863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8"/>
          <p:cNvSpPr txBox="1">
            <a:spLocks noChangeArrowheads="1"/>
          </p:cNvSpPr>
          <p:nvPr/>
        </p:nvSpPr>
        <p:spPr bwMode="auto">
          <a:xfrm>
            <a:off x="539552" y="1052513"/>
            <a:ext cx="8640688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 smtClean="0">
                <a:solidFill>
                  <a:srgbClr val="C00000"/>
                </a:solidFill>
                <a:cs typeface="Angsana New" pitchFamily="18" charset="-34"/>
              </a:rPr>
              <a:t>ภาควิชาภาษาตะวันตก คณะศิลปศาสตร์ (5 รายวิชา)</a:t>
            </a:r>
            <a:br>
              <a:rPr lang="th-TH" sz="3200" b="1" dirty="0" smtClean="0">
                <a:solidFill>
                  <a:srgbClr val="C00000"/>
                </a:solidFill>
                <a:cs typeface="Angsana New" pitchFamily="18" charset="-34"/>
              </a:rPr>
            </a:br>
            <a:r>
              <a:rPr lang="th-TH" sz="3200" b="1" dirty="0" smtClean="0">
                <a:solidFill>
                  <a:srgbClr val="C00000"/>
                </a:solidFill>
                <a:cs typeface="Angsana New" pitchFamily="18" charset="-34"/>
              </a:rPr>
              <a:t>เจ้าของวิชา </a:t>
            </a:r>
            <a:r>
              <a:rPr lang="en-US" sz="3200" b="1" dirty="0" smtClean="0">
                <a:solidFill>
                  <a:srgbClr val="C00000"/>
                </a:solidFill>
                <a:cs typeface="Angsana New" pitchFamily="18" charset="-34"/>
              </a:rPr>
              <a:t>: </a:t>
            </a:r>
            <a:r>
              <a:rPr lang="th-TH" sz="3200" b="1" dirty="0" smtClean="0">
                <a:solidFill>
                  <a:srgbClr val="C00000"/>
                </a:solidFill>
                <a:cs typeface="Angsana New" pitchFamily="18" charset="-34"/>
              </a:rPr>
              <a:t>อ.ดาราณี  ชุมทอง</a:t>
            </a:r>
            <a:r>
              <a:rPr lang="en-US" sz="3200" b="1" dirty="0" smtClean="0">
                <a:solidFill>
                  <a:srgbClr val="C00000"/>
                </a:solidFill>
                <a:cs typeface="Angsana New" pitchFamily="18" charset="-34"/>
              </a:rPr>
              <a:t> </a:t>
            </a:r>
            <a:endParaRPr lang="th-TH" sz="3200" b="1" dirty="0" smtClean="0">
              <a:solidFill>
                <a:srgbClr val="C00000"/>
              </a:solidFill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600" dirty="0" smtClean="0">
                <a:solidFill>
                  <a:prstClr val="black"/>
                </a:solidFill>
                <a:cs typeface="Angsana New" pitchFamily="18" charset="-34"/>
              </a:rPr>
              <a:t>	</a:t>
            </a:r>
            <a:r>
              <a:rPr lang="th-TH" sz="2800" dirty="0" smtClean="0">
                <a:solidFill>
                  <a:prstClr val="black"/>
                </a:solidFill>
                <a:cs typeface="Angsana New" pitchFamily="18" charset="-34"/>
              </a:rPr>
              <a:t>1.  ศท246  ภาษาอังกฤษเชิงสังคมศาสตร์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dirty="0" smtClean="0">
                <a:solidFill>
                  <a:prstClr val="black"/>
                </a:solidFill>
                <a:cs typeface="Angsana New" pitchFamily="18" charset="-34"/>
              </a:rPr>
              <a:t>	2.  ภอ321  การศึกษาเปรียบต่างระหว่างภาษาอังกฤษและภาษาไทย </a:t>
            </a:r>
            <a:br>
              <a:rPr lang="th-TH" sz="2800" dirty="0" smtClean="0">
                <a:solidFill>
                  <a:prstClr val="black"/>
                </a:solidFill>
                <a:cs typeface="Angsana New" pitchFamily="18" charset="-34"/>
              </a:rPr>
            </a:br>
            <a:r>
              <a:rPr lang="th-TH" sz="2800" dirty="0" smtClean="0">
                <a:solidFill>
                  <a:prstClr val="black"/>
                </a:solidFill>
                <a:cs typeface="Angsana New" pitchFamily="18" charset="-34"/>
              </a:rPr>
              <a:t>	3.  ภอ222  เสียงและระบบเสียงภาษาอังกฤษ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dirty="0" smtClean="0">
                <a:solidFill>
                  <a:prstClr val="black"/>
                </a:solidFill>
                <a:cs typeface="Angsana New" pitchFamily="18" charset="-34"/>
              </a:rPr>
              <a:t>	4.  ศท244  อังกฤษเชิงการเกษตร 2</a:t>
            </a:r>
            <a:endParaRPr lang="th-TH" sz="2800" b="1" dirty="0" smtClean="0">
              <a:solidFill>
                <a:prstClr val="black"/>
              </a:solidFill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b="1" dirty="0" smtClean="0">
                <a:solidFill>
                  <a:prstClr val="black"/>
                </a:solidFill>
                <a:cs typeface="Angsana New" pitchFamily="18" charset="-34"/>
              </a:rPr>
              <a:t>	</a:t>
            </a:r>
            <a:r>
              <a:rPr lang="th-TH" sz="2800" dirty="0" smtClean="0">
                <a:solidFill>
                  <a:prstClr val="black"/>
                </a:solidFill>
                <a:cs typeface="Angsana New" pitchFamily="18" charset="-34"/>
              </a:rPr>
              <a:t>5.  ภอ200  ตรรกวิทยา </a:t>
            </a:r>
            <a:endParaRPr lang="th-TH" sz="2800" b="1" dirty="0" smtClean="0">
              <a:solidFill>
                <a:prstClr val="black"/>
              </a:solidFill>
              <a:cs typeface="Angsana New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1234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4400"/>
            <a:ext cx="914400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สี่เหลี่ยมมุมมน 11"/>
          <p:cNvSpPr/>
          <p:nvPr/>
        </p:nvSpPr>
        <p:spPr>
          <a:xfrm>
            <a:off x="1314400" y="188913"/>
            <a:ext cx="6858000" cy="642937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</a:rPr>
              <a:t>สรุปรายวิชาในระบบ 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</a:rPr>
              <a:t>LMS</a:t>
            </a:r>
            <a:endParaRPr lang="th-TH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331913" y="1128713"/>
          <a:ext cx="7345362" cy="3779520"/>
        </p:xfrm>
        <a:graphic>
          <a:graphicData uri="http://schemas.openxmlformats.org/drawingml/2006/table">
            <a:tbl>
              <a:tblPr/>
              <a:tblGrid>
                <a:gridCol w="3744912"/>
                <a:gridCol w="1871663"/>
                <a:gridCol w="172878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คณะ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courseware</a:t>
                      </a:r>
                      <a:endParaRPr kumimoji="0" lang="th-TH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จำนวนรายวิชา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ในระบบ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LMS</a:t>
                      </a:r>
                      <a:endParaRPr kumimoji="0" lang="th-TH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1.  วิทยาลัยบริหารศาสตร์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2.  คณะเศรษฐศาสตร์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3.  คณะศิลปศาตร์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4. คณะผลิตกรรมการเกษตร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5. คณะสถาปัตยกรรมศาสตร์และการออกแบบสิ่งแวดล้อม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6. คณะบริหารธุรกิจ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7. คณะวิศวกรรมและอุตสาหกรรมเกษตร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1234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4400"/>
            <a:ext cx="914400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สี่เหลี่ยมมุมมน 11"/>
          <p:cNvSpPr/>
          <p:nvPr/>
        </p:nvSpPr>
        <p:spPr>
          <a:xfrm>
            <a:off x="1403350" y="188913"/>
            <a:ext cx="6858000" cy="642937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</a:rPr>
              <a:t>สรุปรายวิชาในระบบ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331913" y="1125538"/>
          <a:ext cx="7345362" cy="3550920"/>
        </p:xfrm>
        <a:graphic>
          <a:graphicData uri="http://schemas.openxmlformats.org/drawingml/2006/table">
            <a:tbl>
              <a:tblPr/>
              <a:tblGrid>
                <a:gridCol w="3744912"/>
                <a:gridCol w="1871663"/>
                <a:gridCol w="172878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คณะ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courseware</a:t>
                      </a:r>
                      <a:endParaRPr kumimoji="0" lang="th-TH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จำนวนรายวิชา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ในระบบ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LMS</a:t>
                      </a:r>
                      <a:endParaRPr kumimoji="0" lang="th-TH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8. คณะเทคโนโลยีการประมงและทรัพยากรทางน้ำ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9.  คณะวิทยาศาสตร์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10. คณะพัฒนาการท่องเที่ยว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11. คณะสารสนเทศและการสื่อสาร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12. คณะสัตวศาสตร์และเทคโนโลยี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13.  วิทยาเขตชุมพร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14.  วิทยาเขต แพร่-เฉลิมพระเกียรติ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รวม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394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2334" name="TextBox 8"/>
          <p:cNvSpPr txBox="1">
            <a:spLocks noChangeArrowheads="1"/>
          </p:cNvSpPr>
          <p:nvPr/>
        </p:nvSpPr>
        <p:spPr bwMode="auto">
          <a:xfrm>
            <a:off x="6227763" y="4724400"/>
            <a:ext cx="2447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600" smtClean="0">
                <a:solidFill>
                  <a:srgbClr val="FF0000"/>
                </a:solidFill>
                <a:cs typeface="Angsana New" pitchFamily="18" charset="-34"/>
              </a:rPr>
              <a:t>*** ข้อมูล ณ วันที่ 13 กันยายน 2555***</a:t>
            </a:r>
            <a:endParaRPr lang="th-TH" sz="1600" b="1" smtClean="0">
              <a:solidFill>
                <a:srgbClr val="FF0000"/>
              </a:solidFill>
              <a:cs typeface="Angsana New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มุมมน 11"/>
          <p:cNvSpPr/>
          <p:nvPr/>
        </p:nvSpPr>
        <p:spPr>
          <a:xfrm>
            <a:off x="1530350" y="2205038"/>
            <a:ext cx="6858000" cy="1298575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</a:rPr>
              <a:t>ภาษาอังกฤษสำหรับบุคลากร</a:t>
            </a:r>
          </a:p>
          <a:p>
            <a:pPr algn="ctr">
              <a:defRPr/>
            </a:pPr>
            <a:r>
              <a:rPr lang="th-TH" sz="3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</a:rPr>
              <a:t>ภาษาอังกฤษยามเช้า </a:t>
            </a:r>
            <a:r>
              <a:rPr lang="en-US" sz="3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</a:rPr>
              <a:t>(English Breakfast)</a:t>
            </a:r>
            <a:endParaRPr lang="th-TH" sz="3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11"/>
          <p:cNvSpPr/>
          <p:nvPr/>
        </p:nvSpPr>
        <p:spPr>
          <a:xfrm>
            <a:off x="1403350" y="188913"/>
            <a:ext cx="6858000" cy="642937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สรุปการใช้งาน </a:t>
            </a:r>
            <a:r>
              <a:rPr lang="en-US" sz="3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LMS </a:t>
            </a:r>
            <a:r>
              <a:rPr lang="th-TH" sz="3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(ภาษาอังกฤษยามเช้า)</a:t>
            </a:r>
            <a:endParaRPr lang="th-TH" sz="3000" b="1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rdia New" pitchFamily="34" charset="-34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idx="1"/>
          </p:nvPr>
        </p:nvSpPr>
        <p:spPr>
          <a:xfrm>
            <a:off x="1403350" y="1036638"/>
            <a:ext cx="7705725" cy="5238750"/>
          </a:xfrm>
        </p:spPr>
        <p:txBody>
          <a:bodyPr/>
          <a:lstStyle/>
          <a:p>
            <a:pPr marL="514350" indent="-514350" algn="thaiDist">
              <a:buFont typeface="Arial" pitchFamily="34" charset="0"/>
              <a:buNone/>
            </a:pPr>
            <a:r>
              <a:rPr lang="th-TH" sz="2000" b="1" smtClean="0">
                <a:latin typeface="Calibri" pitchFamily="34" charset="0"/>
                <a:cs typeface="Calibri" pitchFamily="34" charset="0"/>
              </a:rPr>
              <a:t>	</a:t>
            </a:r>
            <a:r>
              <a:rPr lang="th-TH" sz="2000" smtClean="0">
                <a:latin typeface="Calibri" pitchFamily="34" charset="0"/>
                <a:cs typeface="Calibri" pitchFamily="34" charset="0"/>
              </a:rPr>
              <a:t>สำนักงานอธิการบดี จำนวน 13 หน่วยงาน </a:t>
            </a:r>
          </a:p>
          <a:p>
            <a:pPr marL="514350" indent="-514350" algn="thaiDist">
              <a:buFont typeface="Arial" pitchFamily="34" charset="0"/>
              <a:buNone/>
            </a:pPr>
            <a:r>
              <a:rPr lang="th-TH" sz="2000" smtClean="0">
                <a:latin typeface="Calibri" pitchFamily="34" charset="0"/>
                <a:cs typeface="Calibri" pitchFamily="34" charset="0"/>
              </a:rPr>
              <a:t>		บุคลากรที่ไม่เข้าเรียน		256 คน</a:t>
            </a:r>
          </a:p>
          <a:p>
            <a:pPr marL="514350" indent="-514350" algn="thaiDist">
              <a:buFont typeface="Arial" pitchFamily="34" charset="0"/>
              <a:buNone/>
            </a:pPr>
            <a:r>
              <a:rPr lang="th-TH" sz="2000" smtClean="0">
                <a:latin typeface="Calibri" pitchFamily="34" charset="0"/>
                <a:cs typeface="Calibri" pitchFamily="34" charset="0"/>
              </a:rPr>
              <a:t>		บุคลากรที่เข้าเรียน		132 คน</a:t>
            </a:r>
          </a:p>
          <a:p>
            <a:pPr marL="514350" indent="-514350" algn="thaiDist">
              <a:buFont typeface="Arial" pitchFamily="34" charset="0"/>
              <a:buNone/>
            </a:pPr>
            <a:r>
              <a:rPr lang="th-TH" sz="2000" smtClean="0">
                <a:latin typeface="Calibri" pitchFamily="34" charset="0"/>
                <a:cs typeface="Calibri" pitchFamily="34" charset="0"/>
              </a:rPr>
              <a:t>		 บุคลากรทั้งหมด			388 คน</a:t>
            </a:r>
          </a:p>
          <a:p>
            <a:pPr marL="514350" indent="-514350" algn="thaiDist">
              <a:buFont typeface="Arial" pitchFamily="34" charset="0"/>
              <a:buNone/>
            </a:pPr>
            <a:r>
              <a:rPr lang="th-TH" sz="2000" b="1" smtClean="0">
                <a:latin typeface="Calibri" pitchFamily="34" charset="0"/>
                <a:cs typeface="Calibri" pitchFamily="34" charset="0"/>
              </a:rPr>
              <a:t>				</a:t>
            </a:r>
          </a:p>
          <a:p>
            <a:pPr marL="514350" indent="-514350" algn="thaiDist">
              <a:buFont typeface="Arial" pitchFamily="34" charset="0"/>
              <a:buNone/>
            </a:pPr>
            <a:r>
              <a:rPr lang="th-TH" sz="2000" b="1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marL="514350" indent="-514350" algn="thaiDist">
              <a:buFont typeface="Arial" pitchFamily="34" charset="0"/>
              <a:buNone/>
            </a:pPr>
            <a:r>
              <a:rPr lang="th-TH" sz="2000" b="1" smtClean="0">
                <a:latin typeface="Calibri" pitchFamily="34" charset="0"/>
                <a:cs typeface="Calibri" pitchFamily="34" charset="0"/>
              </a:rPr>
              <a:t>	</a:t>
            </a:r>
          </a:p>
        </p:txBody>
      </p:sp>
      <p:graphicFrame>
        <p:nvGraphicFramePr>
          <p:cNvPr id="1026" name="Chart 9"/>
          <p:cNvGraphicFramePr>
            <a:graphicFrameLocks/>
          </p:cNvGraphicFramePr>
          <p:nvPr/>
        </p:nvGraphicFramePr>
        <p:xfrm>
          <a:off x="1444625" y="2565400"/>
          <a:ext cx="7807325" cy="3933825"/>
        </p:xfrm>
        <a:graphic>
          <a:graphicData uri="http://schemas.openxmlformats.org/presentationml/2006/ole">
            <p:oleObj spid="_x0000_s1026" r:id="rId3" imgW="7809653" imgH="3938357" progId="Excel.Sheet.8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www.mju.ac.th</a:t>
            </a:r>
            <a:endParaRPr lang="th-TH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th-TH" sz="3600" b="1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งานดูแล และพัฒนาเว็บไซต์หลักของมหาวิทยาลัย</a:t>
            </a:r>
            <a:endParaRPr lang="th-TH" sz="3600" dirty="0" smtClean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0446" t="18189" r="21032" b="10846"/>
          <a:stretch>
            <a:fillRect/>
          </a:stretch>
        </p:blipFill>
        <p:spPr bwMode="auto">
          <a:xfrm>
            <a:off x="1512168" y="-12007"/>
            <a:ext cx="7596336" cy="459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11"/>
          <p:cNvSpPr/>
          <p:nvPr/>
        </p:nvSpPr>
        <p:spPr>
          <a:xfrm>
            <a:off x="1403350" y="188913"/>
            <a:ext cx="6858000" cy="642937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สรุปการใช้งาน </a:t>
            </a:r>
            <a:r>
              <a:rPr lang="en-US" sz="3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LMS </a:t>
            </a:r>
            <a:r>
              <a:rPr lang="th-TH" sz="3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ngsana New" pitchFamily="18" charset="-34"/>
              </a:rPr>
              <a:t>(ภาษาอังกฤษยามเช้า)</a:t>
            </a:r>
            <a:endParaRPr lang="th-TH" sz="3000" b="1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rdia New" pitchFamily="34" charset="-34"/>
            </a:endParaRPr>
          </a:p>
        </p:txBody>
      </p:sp>
      <p:sp>
        <p:nvSpPr>
          <p:cNvPr id="14339" name="Rectangle 4"/>
          <p:cNvSpPr>
            <a:spLocks noGrp="1" noChangeArrowheads="1"/>
          </p:cNvSpPr>
          <p:nvPr>
            <p:ph idx="1"/>
          </p:nvPr>
        </p:nvSpPr>
        <p:spPr>
          <a:xfrm>
            <a:off x="1116013" y="1000125"/>
            <a:ext cx="7704137" cy="5237163"/>
          </a:xfrm>
        </p:spPr>
        <p:txBody>
          <a:bodyPr/>
          <a:lstStyle/>
          <a:p>
            <a:pPr marL="514350" indent="-514350" algn="thaiDist">
              <a:buFont typeface="Arial" pitchFamily="34" charset="0"/>
              <a:buNone/>
            </a:pPr>
            <a:r>
              <a:rPr lang="th-TH" sz="2000" smtClean="0">
                <a:latin typeface="Calibri" pitchFamily="34" charset="0"/>
                <a:cs typeface="Calibri" pitchFamily="34" charset="0"/>
              </a:rPr>
              <a:t>	</a:t>
            </a:r>
            <a:r>
              <a:rPr lang="th-TH" sz="2000" b="1" smtClean="0">
                <a:latin typeface="Calibri" pitchFamily="34" charset="0"/>
                <a:cs typeface="Calibri" pitchFamily="34" charset="0"/>
              </a:rPr>
              <a:t>สรุปบุคลากรสำนักงานอธิการบดี เข้าเรียนสูงสุด </a:t>
            </a:r>
            <a:r>
              <a:rPr lang="en-US" sz="2000" b="1" smtClean="0">
                <a:latin typeface="Calibri" pitchFamily="34" charset="0"/>
                <a:cs typeface="Calibri" pitchFamily="34" charset="0"/>
              </a:rPr>
              <a:t>10 </a:t>
            </a:r>
            <a:r>
              <a:rPr lang="th-TH" sz="2000" b="1" smtClean="0">
                <a:latin typeface="Calibri" pitchFamily="34" charset="0"/>
                <a:cs typeface="Calibri" pitchFamily="34" charset="0"/>
              </a:rPr>
              <a:t>อันดับ</a:t>
            </a:r>
          </a:p>
          <a:p>
            <a:pPr marL="514350" indent="-514350" algn="thaiDist">
              <a:buFont typeface="Arial" pitchFamily="34" charset="0"/>
              <a:buNone/>
            </a:pPr>
            <a:endParaRPr lang="th-TH" sz="200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55650" y="1412875"/>
          <a:ext cx="7993063" cy="4575810"/>
        </p:xfrm>
        <a:graphic>
          <a:graphicData uri="http://schemas.openxmlformats.org/drawingml/2006/table">
            <a:tbl>
              <a:tblPr/>
              <a:tblGrid>
                <a:gridCol w="762000"/>
                <a:gridCol w="2409825"/>
                <a:gridCol w="2732088"/>
                <a:gridCol w="2089150"/>
              </a:tblGrid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อันดับ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ชื่อ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หน่วยงาน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เวลาในการเข้าเรียน </a:t>
                      </a:r>
                      <a:b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</a:b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(ชั่วโมง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:</a:t>
                      </a: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นาที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:</a:t>
                      </a: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วินาที)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นายคล๊อก ประถมทรัพย์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ศูนย์เทคโนโลยีสารสนเทศ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9:11:32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นายสุเทพ นันทะชมภู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กองกิจการนักศึกษา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9:11:23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นางชุลีพันธ์ วงศ์คำตัน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กองคลัง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7:52:01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นายอาจันทร์ อยู่นาน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กองกลาง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7:21:54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5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น.ส.ศิริขวัญ อินจินดา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กองคลัง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7:11:29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6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นางสรัญญา อาษาไชย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กองแนะแนวฯ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7:02:54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7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นายบรรพต โตสิตารัตน์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ศูนย์เทคโนโลยีสารสนเทศ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6:08:40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8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น.ส.วิลาสินี ศิริ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กองคลัง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5:56:51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9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นางวิไลพร นามวงค์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กองแผนงาน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5:53:32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น.ส.บายศรี สุขจิตต์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กองคลัง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5:50:43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1725" y="2613025"/>
            <a:ext cx="28194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สี่เหลี่ยมมุมมน 11"/>
          <p:cNvSpPr/>
          <p:nvPr/>
        </p:nvSpPr>
        <p:spPr>
          <a:xfrm>
            <a:off x="1403350" y="188913"/>
            <a:ext cx="6858000" cy="642937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dia New" pitchFamily="34" charset="-34"/>
              </a:rPr>
              <a:t>ปัญหาเรื่องลิขสิทธิ์ ของเนื้อหาในบางรายวิชา</a:t>
            </a:r>
          </a:p>
        </p:txBody>
      </p:sp>
      <p:sp>
        <p:nvSpPr>
          <p:cNvPr id="15364" name="TextBox 8"/>
          <p:cNvSpPr txBox="1">
            <a:spLocks noChangeArrowheads="1"/>
          </p:cNvSpPr>
          <p:nvPr/>
        </p:nvSpPr>
        <p:spPr bwMode="auto">
          <a:xfrm>
            <a:off x="1331913" y="1268413"/>
            <a:ext cx="684053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5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แก้ไขการนำเครื่องหมายการค้า </a:t>
            </a:r>
            <a:r>
              <a:rPr lang="en-US" sz="24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“PALATINOSE”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5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    	</a:t>
            </a:r>
            <a:r>
              <a:rPr lang="th-TH" sz="2400" smtClean="0">
                <a:solidFill>
                  <a:prstClr val="black"/>
                </a:solidFill>
                <a:latin typeface="Arial" pitchFamily="34" charset="0"/>
                <a:cs typeface="Angsana New" pitchFamily="18" charset="-34"/>
              </a:rPr>
              <a:t>ในระบบ </a:t>
            </a:r>
            <a:r>
              <a:rPr lang="en-US" sz="24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courseware</a:t>
            </a:r>
            <a:r>
              <a:rPr lang="en-US" sz="2400" smtClean="0">
                <a:solidFill>
                  <a:prstClr val="black"/>
                </a:solidFill>
                <a:latin typeface="Arial" pitchFamily="34" charset="0"/>
                <a:cs typeface="Angsana New" pitchFamily="18" charset="-34"/>
              </a:rPr>
              <a:t> </a:t>
            </a:r>
            <a:r>
              <a:rPr lang="th-TH" sz="2400" smtClean="0">
                <a:solidFill>
                  <a:prstClr val="black"/>
                </a:solidFill>
                <a:latin typeface="Arial" pitchFamily="34" charset="0"/>
                <a:cs typeface="Angsana New" pitchFamily="18" charset="-34"/>
              </a:rPr>
              <a:t>คณะวิศวกรรมและอุตสาหกรรมเกษตร รายวิชา ทอ๓๒๐ ของ ผศ.ปราณี  วราสวัสดิ์</a:t>
            </a:r>
            <a:endParaRPr lang="en-US" sz="240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z="2000" b="1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5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4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ได้จัดทำการแก้ไข จากคำว่า “พาลาทิโนส </a:t>
            </a:r>
            <a:r>
              <a:rPr lang="en-US" sz="24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(palatinose) </a:t>
            </a:r>
            <a:r>
              <a:rPr lang="th-TH" sz="24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ผลจาก </a:t>
            </a:r>
            <a:r>
              <a:rPr lang="th-TH" sz="240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การหมัก</a:t>
            </a:r>
            <a:r>
              <a:rPr lang="th-TH" sz="24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ของแซ็กคาไรสโดยจุลินทรีย์” </a:t>
            </a:r>
            <a:r>
              <a:rPr lang="th-TH" sz="2400" b="1" u="sng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เป็นคำว่า</a:t>
            </a:r>
            <a:r>
              <a:rPr lang="th-TH" sz="2400" u="sng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“พาลาทิโนส </a:t>
            </a:r>
            <a:r>
              <a:rPr lang="en-US" sz="24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(palatinose)</a:t>
            </a:r>
            <a:r>
              <a:rPr lang="th-TH" sz="24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เป็นส</a:t>
            </a:r>
            <a:r>
              <a:rPr lang="th-TH" sz="240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ารเคมีที่</a:t>
            </a:r>
            <a:r>
              <a:rPr lang="th-TH" sz="24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เตรียมขึ้นให้ความหวานเทียม”  ดำเนินการเสร็จสิ้นตามเว็บ</a:t>
            </a:r>
            <a:endParaRPr lang="en-US" sz="240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  <a:hlinkClick r:id="rId3"/>
              </a:rPr>
              <a:t>http://coursewares.mju.ac.th:81/e-learning50/FT320/024.htm</a:t>
            </a:r>
            <a:endParaRPr lang="en-US" sz="240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z="250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600" b="1" dirty="0" smtClean="0">
                <a:latin typeface="DB Ramintra X" pitchFamily="2" charset="-34"/>
                <a:cs typeface="DB Ramintra X" pitchFamily="2" charset="-34"/>
              </a:rPr>
              <a:t>งานระบบศูนย์สอบอิเล็กทรอนิกส์</a:t>
            </a:r>
            <a:endParaRPr lang="th-TH" sz="4600" b="1" dirty="0">
              <a:latin typeface="DB Ramintra X" pitchFamily="2" charset="-34"/>
              <a:cs typeface="DB Ramintra X" pitchFamily="2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368" y="1181695"/>
            <a:ext cx="7620000" cy="519113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E-TESTING SYSTEM</a:t>
            </a:r>
            <a:endParaRPr lang="th-TH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รูปภาพ 8" descr="งาน e-testin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9676" y="3975416"/>
            <a:ext cx="3176820" cy="2117880"/>
          </a:xfrm>
          <a:prstGeom prst="rect">
            <a:avLst/>
          </a:prstGeom>
        </p:spPr>
      </p:pic>
      <p:pic>
        <p:nvPicPr>
          <p:cNvPr id="11" name="รูปภาพ 10" descr="งาน e-testin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700808"/>
            <a:ext cx="2920211" cy="4383056"/>
          </a:xfrm>
          <a:prstGeom prst="rect">
            <a:avLst/>
          </a:prstGeom>
        </p:spPr>
      </p:pic>
      <p:pic>
        <p:nvPicPr>
          <p:cNvPr id="8" name="รูปภาพ 7" descr="งาน e-test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772816"/>
            <a:ext cx="2943225" cy="1962150"/>
          </a:xfrm>
          <a:prstGeom prst="rect">
            <a:avLst/>
          </a:prstGeom>
        </p:spPr>
      </p:pic>
      <p:pic>
        <p:nvPicPr>
          <p:cNvPr id="10" name="รูปภาพ 9" descr="งาน e-testing3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3347864" y="3140968"/>
            <a:ext cx="2350792" cy="35283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600" b="1" dirty="0" smtClean="0">
                <a:latin typeface="DB Ramintra X" pitchFamily="2" charset="-34"/>
                <a:cs typeface="DB Ramintra X" pitchFamily="2" charset="-34"/>
              </a:rPr>
              <a:t>งานระบบศูนย์สอบอิเล็กทรอนิกส์</a:t>
            </a:r>
            <a:endParaRPr lang="th-TH" sz="4600" b="1" dirty="0">
              <a:latin typeface="DB Ramintra X" pitchFamily="2" charset="-34"/>
              <a:cs typeface="DB Ramintra X" pitchFamily="2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368" y="1181695"/>
            <a:ext cx="7620000" cy="519113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E-TESTING SYSTEM</a:t>
            </a:r>
            <a:endParaRPr lang="th-TH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สี่เหลี่ยมมุมมน 13"/>
          <p:cNvSpPr/>
          <p:nvPr/>
        </p:nvSpPr>
        <p:spPr>
          <a:xfrm>
            <a:off x="539552" y="3573016"/>
            <a:ext cx="8136904" cy="29523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lvl="0" indent="-514350" algn="thaiDist">
              <a:buFont typeface="+mj-lt"/>
              <a:buAutoNum type="arabicPeriod"/>
            </a:pPr>
            <a:endParaRPr lang="th-TH" sz="2400" dirty="0" smtClean="0">
              <a:latin typeface="AngsanaUPC" pitchFamily="18" charset="-34"/>
              <a:cs typeface="AngsanaUPC" pitchFamily="18" charset="-34"/>
            </a:endParaRPr>
          </a:p>
          <a:p>
            <a:pPr marL="514350" lvl="0" indent="-514350" algn="thaiDist">
              <a:buFont typeface="+mj-lt"/>
              <a:buAutoNum type="arabicPeriod"/>
            </a:pP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สอบวัดมาตรฐานทางด้าน 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ICT 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ของนักศึกษา รหัส 53  54 และ 55</a:t>
            </a:r>
            <a:endParaRPr lang="en-US" sz="2400" dirty="0" smtClean="0">
              <a:latin typeface="AngsanaUPC" pitchFamily="18" charset="-34"/>
              <a:cs typeface="AngsanaUPC" pitchFamily="18" charset="-34"/>
            </a:endParaRPr>
          </a:p>
          <a:p>
            <a:pPr marL="514350" indent="-514350" algn="thaiDist">
              <a:buFont typeface="+mj-lt"/>
              <a:buAutoNum type="arabicPeriod"/>
            </a:pP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จัดสอบโครงการ ภาษาอังกฤษยามเช้า สำหรับบุคลากรสังกัดสำนักงานอธิการบดี </a:t>
            </a:r>
            <a:endParaRPr lang="en-US" sz="2400" dirty="0" smtClean="0">
              <a:latin typeface="AngsanaUPC" pitchFamily="18" charset="-34"/>
              <a:cs typeface="AngsanaUPC" pitchFamily="18" charset="-34"/>
            </a:endParaRPr>
          </a:p>
          <a:p>
            <a:pPr marL="514350" indent="-514350" algn="thaiDist">
              <a:buFont typeface="+mj-lt"/>
              <a:buAutoNum type="arabicPeriod"/>
            </a:pP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จัดสอบเรื่อง พระราชบัญญัติคอมพิวเตอร์</a:t>
            </a:r>
            <a:endParaRPr lang="en-US" sz="2400" dirty="0" smtClean="0">
              <a:latin typeface="AngsanaUPC" pitchFamily="18" charset="-34"/>
              <a:cs typeface="AngsanaUPC" pitchFamily="18" charset="-34"/>
            </a:endParaRPr>
          </a:p>
          <a:p>
            <a:pPr marL="514350" lvl="0" indent="-514350" algn="thaiDist">
              <a:buFont typeface="+mj-lt"/>
              <a:buAutoNum type="arabicPeriod"/>
            </a:pP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สอบ 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Pretest  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วิชา คม 250 เคมีอินทรีย์ ของคณะวิทยาศาสตร์</a:t>
            </a:r>
            <a:endParaRPr lang="en-US" sz="2400" dirty="0" smtClean="0">
              <a:latin typeface="AngsanaUPC" pitchFamily="18" charset="-34"/>
              <a:cs typeface="AngsanaUPC" pitchFamily="18" charset="-34"/>
            </a:endParaRPr>
          </a:p>
          <a:p>
            <a:pPr marL="514350" lvl="0" indent="-514350" algn="thaiDist">
              <a:buFont typeface="+mj-lt"/>
              <a:buAutoNum type="arabicPeriod"/>
            </a:pP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จัดสอบ 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Pretest 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และ 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Posttest 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วิชา </a:t>
            </a:r>
            <a:r>
              <a:rPr lang="th-TH" sz="2400" dirty="0" err="1" smtClean="0">
                <a:latin typeface="AngsanaUPC" pitchFamily="18" charset="-34"/>
                <a:cs typeface="AngsanaUPC" pitchFamily="18" charset="-34"/>
                <a:hlinkClick r:id="rId2"/>
              </a:rPr>
              <a:t>ศป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  <a:hlinkClick r:id="rId2"/>
              </a:rPr>
              <a:t>242 การพัฒนาทักษะภาษาอังกฤษ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 ของคณะศิลปะศาสตร์</a:t>
            </a:r>
            <a:endParaRPr lang="en-US" sz="2400" dirty="0" smtClean="0">
              <a:latin typeface="AngsanaUPC" pitchFamily="18" charset="-34"/>
              <a:cs typeface="AngsanaUPC" pitchFamily="18" charset="-34"/>
            </a:endParaRPr>
          </a:p>
          <a:p>
            <a:pPr marL="514350" lvl="0" indent="-514350" algn="thaiDist">
              <a:buFont typeface="+mj-lt"/>
              <a:buAutoNum type="arabicPeriod"/>
            </a:pP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จัดสอบ คัดเลือกเพื่อบรรจุพนักงานมหาวิทยาลัย ของคณะเทคโนโลยีการประมง </a:t>
            </a:r>
            <a:endParaRPr lang="en-US" sz="2400" dirty="0" smtClean="0">
              <a:latin typeface="AngsanaUPC" pitchFamily="18" charset="-34"/>
              <a:cs typeface="AngsanaUPC" pitchFamily="18" charset="-34"/>
            </a:endParaRPr>
          </a:p>
          <a:p>
            <a:pPr algn="thaiDist"/>
            <a:endParaRPr lang="th-TH" sz="28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5" name="คำบรรยายภาพแบบลูกศรลง 14"/>
          <p:cNvSpPr/>
          <p:nvPr/>
        </p:nvSpPr>
        <p:spPr>
          <a:xfrm>
            <a:off x="395536" y="1844824"/>
            <a:ext cx="8280920" cy="1512168"/>
          </a:xfrm>
          <a:prstGeom prst="downArrow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สรุปการจัดสอบ ของระบบศูนย์สอบ </a:t>
            </a:r>
            <a:r>
              <a:rPr lang="en-US" sz="2800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E-testing </a:t>
            </a:r>
            <a:r>
              <a:rPr lang="th-TH" sz="2800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ตั้งแต่ปี 2553 -2555</a:t>
            </a:r>
          </a:p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มีการจัดสอบทั้งสิ้น   169  โครงการ  รวมเป็นจำนวนรอบสอบที่เปิดสอบ 987 รอบ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600" b="1" dirty="0" smtClean="0">
                <a:latin typeface="DB Ramintra X" pitchFamily="2" charset="-34"/>
                <a:cs typeface="DB Ramintra X" pitchFamily="2" charset="-34"/>
              </a:rPr>
              <a:t>งานระบบศูนย์สอบอิเล็กทรอนิกส์</a:t>
            </a:r>
            <a:endParaRPr lang="th-TH" sz="4600" b="1" dirty="0">
              <a:latin typeface="DB Ramintra X" pitchFamily="2" charset="-34"/>
              <a:cs typeface="DB Ramintra X" pitchFamily="2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81695"/>
            <a:ext cx="9144000" cy="66312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สรุปผลการสอบวัดมาตรฐานทางด้าน </a:t>
            </a:r>
            <a:r>
              <a:rPr lang="en-US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ICT </a:t>
            </a:r>
            <a:r>
              <a:rPr lang="th-TH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นักศึกษารหัส 53 - 54</a:t>
            </a:r>
            <a:r>
              <a:rPr lang="en-US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</a:t>
            </a:r>
            <a:endParaRPr lang="th-TH" sz="4000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/>
        </p:nvGraphicFramePr>
        <p:xfrm>
          <a:off x="467544" y="1916832"/>
          <a:ext cx="8424935" cy="4752525"/>
        </p:xfrm>
        <a:graphic>
          <a:graphicData uri="http://schemas.openxmlformats.org/drawingml/2006/table">
            <a:tbl>
              <a:tblPr/>
              <a:tblGrid>
                <a:gridCol w="506481"/>
                <a:gridCol w="2438612"/>
                <a:gridCol w="2213509"/>
                <a:gridCol w="712825"/>
                <a:gridCol w="684688"/>
                <a:gridCol w="834755"/>
                <a:gridCol w="1034065"/>
              </a:tblGrid>
              <a:tr h="31683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รหัส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จำนวนนักศึกษาทั้งหมด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ผ่าน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ไม่ผ่าน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ขาดสอบ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คะแนนเฉลี่ย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16835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53</a:t>
                      </a:r>
                    </a:p>
                  </a:txBody>
                  <a:tcPr marL="5091" marR="5091" marT="5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มหาวิทยาลัยแม่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โจ้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- แพร่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748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738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9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85.64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คณะเทคโนโลยีการประมง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151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120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27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74.23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คณะผลิตกรรมการเกษตร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768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663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81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78.52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คณะบริหารธุรกิจ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695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667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81.80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คณะพัฒนาการท่องเที่ยว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183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164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17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76.49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สัตว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ศาสตร์ฯ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216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202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77.80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คณะวิศวกรรมฯ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230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207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77.78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วิทยาลัยบริหารศาสตร์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283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214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55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75.37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ศิลป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ศาสตร์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116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101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13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78.33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มหาวิทยาลัยแม่</a:t>
                      </a:r>
                      <a:r>
                        <a:rPr lang="th-TH" sz="1800" b="0" i="0" u="none" strike="noStrike" dirty="0" err="1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โจ้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- ชุมพร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203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176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27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80.02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คณะเศรษฐศาสตร์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421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373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45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78.29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คณะวิทยาศาสตร์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375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348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7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80.58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คณะสถาปัตยกรรมฯ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119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112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7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79.03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คณะสารสนเทศและการสื่อสาร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51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47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82.20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600" b="1" dirty="0" smtClean="0">
                <a:latin typeface="DB Ramintra X" pitchFamily="2" charset="-34"/>
                <a:cs typeface="DB Ramintra X" pitchFamily="2" charset="-34"/>
              </a:rPr>
              <a:t>งานระบบศูนย์สอบอิเล็กทรอนิกส์</a:t>
            </a:r>
            <a:endParaRPr lang="th-TH" sz="4600" b="1" dirty="0">
              <a:latin typeface="DB Ramintra X" pitchFamily="2" charset="-34"/>
              <a:cs typeface="DB Ramintra X" pitchFamily="2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81695"/>
            <a:ext cx="9144000" cy="66312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สรุปผลการสอบวัดมาตรฐานทางด้าน </a:t>
            </a:r>
            <a:r>
              <a:rPr lang="en-US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ICT </a:t>
            </a:r>
            <a:r>
              <a:rPr lang="th-TH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นักศึกษารหัส 53 - 54</a:t>
            </a:r>
            <a:r>
              <a:rPr lang="en-US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</a:t>
            </a:r>
            <a:endParaRPr lang="th-TH" sz="4000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5" name="แผนภูมิ 4"/>
          <p:cNvGraphicFramePr/>
          <p:nvPr/>
        </p:nvGraphicFramePr>
        <p:xfrm>
          <a:off x="467544" y="2057400"/>
          <a:ext cx="8280920" cy="4395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600" b="1" dirty="0" smtClean="0">
                <a:latin typeface="DB Ramintra X" pitchFamily="2" charset="-34"/>
                <a:cs typeface="DB Ramintra X" pitchFamily="2" charset="-34"/>
              </a:rPr>
              <a:t>งานระบบศูนย์สอบอิเล็กทรอนิกส์</a:t>
            </a:r>
            <a:endParaRPr lang="th-TH" sz="4600" b="1" dirty="0">
              <a:latin typeface="DB Ramintra X" pitchFamily="2" charset="-34"/>
              <a:cs typeface="DB Ramintra X" pitchFamily="2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81695"/>
            <a:ext cx="9144000" cy="66312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สรุปผลการสอบวัดมาตรฐานทางด้าน </a:t>
            </a:r>
            <a:r>
              <a:rPr lang="en-US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ICT </a:t>
            </a:r>
            <a:r>
              <a:rPr lang="th-TH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นักศึกษารหัส 53 - 54</a:t>
            </a:r>
            <a:r>
              <a:rPr lang="en-US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</a:t>
            </a:r>
            <a:endParaRPr lang="th-TH" sz="4000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35496" y="2060848"/>
          <a:ext cx="8964488" cy="4646003"/>
        </p:xfrm>
        <a:graphic>
          <a:graphicData uri="http://schemas.openxmlformats.org/drawingml/2006/table">
            <a:tbl>
              <a:tblPr/>
              <a:tblGrid>
                <a:gridCol w="538918"/>
                <a:gridCol w="2594786"/>
                <a:gridCol w="2355267"/>
                <a:gridCol w="758476"/>
                <a:gridCol w="728536"/>
                <a:gridCol w="888215"/>
                <a:gridCol w="1100290"/>
              </a:tblGrid>
              <a:tr h="296926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54</a:t>
                      </a:r>
                      <a:endParaRPr lang="th-TH" sz="1200" b="1" i="0" u="none" strike="noStrike" dirty="0">
                        <a:solidFill>
                          <a:srgbClr val="000000"/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L="5091" marR="5091" marT="50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มหาวิทยาลัยแม่</a:t>
                      </a:r>
                      <a:r>
                        <a:rPr lang="th-TH" sz="2000" b="0" i="0" u="none" strike="noStrike" dirty="0" err="1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โจ้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- แพร่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640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624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9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7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88.04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คณะเทคโนโลยีการประมง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170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150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84.73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คณะผลิตกรรมการเกษตร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789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762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16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88.33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คณะบริหารธุรกิจ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819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807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6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6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90.51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คณะพัฒนาการท่องเที่ยว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194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181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9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88.54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</a:t>
                      </a:r>
                      <a:r>
                        <a:rPr lang="th-TH" sz="2000" b="0" i="0" u="none" strike="noStrike" dirty="0" err="1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สัตว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ศาสตร์ฯ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203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199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87.62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คณะวิศวกรรมฯ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227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225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89.01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วิทยาลัยบริหารศาสตร์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319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284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97.99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</a:t>
                      </a:r>
                      <a:r>
                        <a:rPr lang="th-TH" sz="2000" b="0" i="0" u="none" strike="noStrike" dirty="0" err="1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ศิลป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ศาสตร์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129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119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8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89.02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มหาวิทยาลัยแม่</a:t>
                      </a:r>
                      <a:r>
                        <a:rPr lang="th-TH" sz="2000" b="0" i="0" u="none" strike="noStrike" dirty="0" err="1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โจ้</a:t>
                      </a:r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- ชุมพร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1095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1059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26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10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89.14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คณะเศรษฐศาสตร์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471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460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9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88.02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คณะวิทยาศาสตร์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433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423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8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92.07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คณะสถาปัตยกรรมฯ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88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82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90.57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9692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คณะสารสนเทศและการสื่อสาร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43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41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2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94.00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0752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รวม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                                10,179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9,548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471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162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                    84.06 </a:t>
                      </a:r>
                    </a:p>
                  </a:txBody>
                  <a:tcPr marL="5091" marR="5091" marT="50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600" b="1" dirty="0" smtClean="0">
                <a:latin typeface="DB Ramintra X" pitchFamily="2" charset="-34"/>
                <a:cs typeface="DB Ramintra X" pitchFamily="2" charset="-34"/>
              </a:rPr>
              <a:t>งานระบบศูนย์สอบอิเล็กทรอนิกส์</a:t>
            </a:r>
            <a:endParaRPr lang="th-TH" sz="4600" b="1" dirty="0">
              <a:latin typeface="DB Ramintra X" pitchFamily="2" charset="-34"/>
              <a:cs typeface="DB Ramintra X" pitchFamily="2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81695"/>
            <a:ext cx="9144000" cy="66312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สรุปผลการสอบวัดมาตรฐานทางด้าน </a:t>
            </a:r>
            <a:r>
              <a:rPr lang="en-US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ICT </a:t>
            </a:r>
            <a:r>
              <a:rPr lang="th-TH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นักศึกษารหัส 55</a:t>
            </a:r>
            <a:r>
              <a:rPr lang="en-US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</a:t>
            </a:r>
            <a:endParaRPr lang="th-TH" sz="4000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graphicFrame>
        <p:nvGraphicFramePr>
          <p:cNvPr id="6" name="แผนภูมิ 5"/>
          <p:cNvGraphicFramePr/>
          <p:nvPr/>
        </p:nvGraphicFramePr>
        <p:xfrm>
          <a:off x="0" y="1772816"/>
          <a:ext cx="914400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600" b="1" dirty="0" smtClean="0">
                <a:latin typeface="DB Ramintra X" pitchFamily="2" charset="-34"/>
                <a:cs typeface="DB Ramintra X" pitchFamily="2" charset="-34"/>
              </a:rPr>
              <a:t>งานระบบศูนย์สอบอิเล็กทรอนิกส์</a:t>
            </a:r>
            <a:endParaRPr lang="th-TH" sz="4600" b="1" dirty="0">
              <a:latin typeface="DB Ramintra X" pitchFamily="2" charset="-34"/>
              <a:cs typeface="DB Ramintra X" pitchFamily="2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81695"/>
            <a:ext cx="9144000" cy="66312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สรุปผลการสอบวัดมาตรฐานทางด้าน </a:t>
            </a:r>
            <a:r>
              <a:rPr lang="en-US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ICT </a:t>
            </a:r>
            <a:r>
              <a:rPr lang="th-TH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นักศึกษารหัส 55</a:t>
            </a:r>
            <a:r>
              <a:rPr lang="en-US" sz="40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 </a:t>
            </a:r>
            <a:endParaRPr lang="th-TH" sz="4000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" name="คำบรรยายภาพแบบลูกศรลง 4"/>
          <p:cNvSpPr/>
          <p:nvPr/>
        </p:nvSpPr>
        <p:spPr>
          <a:xfrm>
            <a:off x="1187624" y="2132856"/>
            <a:ext cx="6336704" cy="144016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AngsanaUPC" pitchFamily="18" charset="-34"/>
                <a:cs typeface="AngsanaUPC" pitchFamily="18" charset="-34"/>
              </a:rPr>
              <a:t>การปรับปรุงและพัฒนาระบบเพิ่มเติมในปีที่ผ่านมา</a:t>
            </a:r>
            <a:endParaRPr lang="th-TH" sz="32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1187624" y="3573016"/>
            <a:ext cx="6408712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AngsanaUPC" pitchFamily="18" charset="-34"/>
                <a:cs typeface="AngsanaUPC" pitchFamily="18" charset="-34"/>
              </a:rPr>
              <a:t>เปลี่ยนเครื่อง</a:t>
            </a:r>
            <a:r>
              <a:rPr lang="th-TH" sz="3200" b="1" dirty="0" err="1" smtClean="0">
                <a:latin typeface="AngsanaUPC" pitchFamily="18" charset="-34"/>
                <a:cs typeface="AngsanaUPC" pitchFamily="18" charset="-34"/>
              </a:rPr>
              <a:t>พิวเตอร์</a:t>
            </a:r>
            <a:r>
              <a:rPr lang="th-TH" sz="3200" b="1" dirty="0" smtClean="0">
                <a:latin typeface="AngsanaUPC" pitchFamily="18" charset="-34"/>
                <a:cs typeface="AngsanaUPC" pitchFamily="18" charset="-34"/>
              </a:rPr>
              <a:t>ใหม่ในห้องสอบ จำนวน 100 เครื่อง</a:t>
            </a:r>
            <a:endParaRPr lang="th-TH" sz="32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1187624" y="4725144"/>
            <a:ext cx="6408712" cy="14401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AngsanaUPC" pitchFamily="18" charset="-34"/>
                <a:cs typeface="AngsanaUPC" pitchFamily="18" charset="-34"/>
              </a:rPr>
              <a:t>ทำการแยก </a:t>
            </a:r>
            <a:r>
              <a:rPr lang="en-US" sz="3200" b="1" dirty="0" smtClean="0">
                <a:latin typeface="AngsanaUPC" pitchFamily="18" charset="-34"/>
                <a:cs typeface="AngsanaUPC" pitchFamily="18" charset="-34"/>
              </a:rPr>
              <a:t>Web Application </a:t>
            </a:r>
            <a:r>
              <a:rPr lang="th-TH" sz="3200" b="1" dirty="0" smtClean="0">
                <a:latin typeface="AngsanaUPC" pitchFamily="18" charset="-34"/>
                <a:cs typeface="AngsanaUPC" pitchFamily="18" charset="-34"/>
              </a:rPr>
              <a:t>กับ </a:t>
            </a:r>
            <a:r>
              <a:rPr lang="en-US" sz="3200" b="1" dirty="0" smtClean="0">
                <a:latin typeface="AngsanaUPC" pitchFamily="18" charset="-34"/>
                <a:cs typeface="AngsanaUPC" pitchFamily="18" charset="-34"/>
              </a:rPr>
              <a:t>Database Server </a:t>
            </a:r>
            <a:r>
              <a:rPr lang="th-TH" sz="3200" b="1" dirty="0" smtClean="0">
                <a:latin typeface="AngsanaUPC" pitchFamily="18" charset="-34"/>
                <a:cs typeface="AngsanaUPC" pitchFamily="18" charset="-34"/>
              </a:rPr>
              <a:t>ของระบบ </a:t>
            </a:r>
            <a:r>
              <a:rPr lang="en-US" sz="3200" b="1" dirty="0" smtClean="0">
                <a:latin typeface="AngsanaUPC" pitchFamily="18" charset="-34"/>
                <a:cs typeface="AngsanaUPC" pitchFamily="18" charset="-34"/>
              </a:rPr>
              <a:t>E-testing </a:t>
            </a:r>
            <a:r>
              <a:rPr lang="th-TH" sz="3200" b="1" dirty="0" smtClean="0">
                <a:latin typeface="AngsanaUPC" pitchFamily="18" charset="-34"/>
                <a:cs typeface="AngsanaUPC" pitchFamily="18" charset="-34"/>
              </a:rPr>
              <a:t>ออกจากกัน เพื่อแก้ปัญหา</a:t>
            </a:r>
            <a:br>
              <a:rPr lang="th-TH" sz="3200" b="1" dirty="0" smtClean="0">
                <a:latin typeface="AngsanaUPC" pitchFamily="18" charset="-34"/>
                <a:cs typeface="AngsanaUPC" pitchFamily="18" charset="-34"/>
              </a:rPr>
            </a:br>
            <a:r>
              <a:rPr lang="th-TH" sz="3200" b="1" dirty="0" smtClean="0">
                <a:latin typeface="AngsanaUPC" pitchFamily="18" charset="-34"/>
                <a:cs typeface="AngsanaUPC" pitchFamily="18" charset="-34"/>
              </a:rPr>
              <a:t>การสแกนลายนิ้วมือเข้าห้องสอบช้า</a:t>
            </a:r>
            <a:r>
              <a:rPr lang="en-US" sz="3200" b="1" dirty="0" smtClean="0">
                <a:latin typeface="AngsanaUPC" pitchFamily="18" charset="-34"/>
                <a:cs typeface="AngsanaUPC" pitchFamily="18" charset="-34"/>
              </a:rPr>
              <a:t> </a:t>
            </a:r>
            <a:endParaRPr lang="th-TH" sz="3200" b="1" dirty="0"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600" b="1" dirty="0" smtClean="0">
                <a:latin typeface="DB Ramintra X" pitchFamily="2" charset="-34"/>
                <a:cs typeface="DB Ramintra X" pitchFamily="2" charset="-34"/>
              </a:rPr>
              <a:t>งานถ่ายทอดสด </a:t>
            </a:r>
            <a:r>
              <a:rPr lang="en-US" sz="4600" b="1" dirty="0" smtClean="0">
                <a:latin typeface="DB Ramintra X" pitchFamily="2" charset="-34"/>
                <a:cs typeface="DB Ramintra X" pitchFamily="2" charset="-34"/>
              </a:rPr>
              <a:t>Live Broadcast</a:t>
            </a:r>
            <a:endParaRPr lang="th-TH" sz="4600" b="1" dirty="0">
              <a:latin typeface="DB Ramintra X" pitchFamily="2" charset="-34"/>
              <a:cs typeface="DB Ramintra X" pitchFamily="2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7620000" cy="519113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Video Streaming Live Broadcast</a:t>
            </a:r>
            <a:endParaRPr lang="th-TH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988840"/>
            <a:ext cx="3330575" cy="1871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 descr="งานถ่ายทอดส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156858"/>
            <a:ext cx="4103948" cy="27359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 descr="งานถ่ายทอดสด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861048"/>
            <a:ext cx="355239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รูปภาพ 3" descr="หน้าเว็บ www.king84.mju.ac.th ปี 25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484313"/>
            <a:ext cx="4281487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สี่เหลี่ยมมุมมน 10"/>
          <p:cNvSpPr/>
          <p:nvPr/>
        </p:nvSpPr>
        <p:spPr>
          <a:xfrm>
            <a:off x="0" y="44624"/>
            <a:ext cx="9144000" cy="1224136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 smtClean="0">
                <a:solidFill>
                  <a:schemeClr val="tx1"/>
                </a:solidFill>
                <a:latin typeface="DB Ramintra X" pitchFamily="2" charset="-34"/>
                <a:cs typeface="DB Ramintra X" pitchFamily="2" charset="-34"/>
              </a:rPr>
              <a:t>ออกแบบจัดทำเว็บไซต์</a:t>
            </a:r>
            <a:r>
              <a:rPr lang="th-TH" sz="2800" b="1" dirty="0">
                <a:solidFill>
                  <a:schemeClr val="tx1"/>
                </a:solidFill>
                <a:latin typeface="DB Ramintra X" pitchFamily="2" charset="-34"/>
                <a:cs typeface="DB Ramintra X" pitchFamily="2" charset="-34"/>
              </a:rPr>
              <a:t>งานวันเกษตรแม่โจ้  </a:t>
            </a:r>
            <a:r>
              <a:rPr lang="th-TH" sz="2800" dirty="0">
                <a:solidFill>
                  <a:schemeClr val="tx1"/>
                </a:solidFill>
                <a:latin typeface="DB Ramintra X" pitchFamily="2" charset="-34"/>
                <a:cs typeface="DB Ramintra X" pitchFamily="2" charset="-34"/>
              </a:rPr>
              <a:t>วันที่ 1-10 ธ.ค. </a:t>
            </a:r>
            <a:r>
              <a:rPr lang="th-TH" sz="2800" dirty="0" smtClean="0">
                <a:solidFill>
                  <a:schemeClr val="tx1"/>
                </a:solidFill>
                <a:latin typeface="DB Ramintra X" pitchFamily="2" charset="-34"/>
                <a:cs typeface="DB Ramintra X" pitchFamily="2" charset="-34"/>
              </a:rPr>
              <a:t>2554</a:t>
            </a:r>
            <a:r>
              <a:rPr lang="th-TH" sz="2800" dirty="0">
                <a:solidFill>
                  <a:schemeClr val="tx1"/>
                </a:solidFill>
                <a:latin typeface="DB Ramintra X" pitchFamily="2" charset="-34"/>
                <a:cs typeface="DB Ramintra X" pitchFamily="2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DB Ramintra X" pitchFamily="2" charset="-34"/>
                <a:cs typeface="DB Ramintra X" pitchFamily="2" charset="-34"/>
              </a:rPr>
            </a:br>
            <a:r>
              <a:rPr lang="en-US" sz="2400" dirty="0" smtClean="0">
                <a:solidFill>
                  <a:schemeClr val="tx1"/>
                </a:solidFill>
                <a:latin typeface="DB Ramintra X" pitchFamily="2" charset="-34"/>
                <a:cs typeface="DB Ramintra X" pitchFamily="2" charset="-34"/>
                <a:hlinkClick r:id="rId3"/>
              </a:rPr>
              <a:t>www.king84.mju.ac.th</a:t>
            </a:r>
            <a:endParaRPr lang="th-TH" sz="2000" b="1" dirty="0">
              <a:solidFill>
                <a:schemeClr val="tx1"/>
              </a:solidFill>
              <a:latin typeface="DB Ramintra X" pitchFamily="2" charset="-34"/>
              <a:cs typeface="DB Ramintra X" pitchFamily="2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340768"/>
            <a:ext cx="6768752" cy="1584176"/>
          </a:xfrm>
          <a:prstGeom prst="flowChartDocument">
            <a:avLst/>
          </a:prstGeom>
          <a:solidFill>
            <a:schemeClr val="accent3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th-TH" sz="32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ในปีงบประมาณ 2555 มีการให้ความอนุเคราะห์ถ่ายทอด</a:t>
            </a:r>
            <a:br>
              <a:rPr lang="th-TH" sz="32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32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และบันทึกเทป ให้แก่หน่วยงานภายในมหาวิทยาลัย </a:t>
            </a:r>
            <a:br>
              <a:rPr lang="th-TH" sz="32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32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จำนวน 30 ครั้ง</a:t>
            </a:r>
            <a:endParaRPr lang="th-TH" sz="32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369888"/>
            <a:ext cx="8153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งานถ่ายทอดสด </a:t>
            </a:r>
            <a:r>
              <a:rPr kumimoji="0" lang="en-US" sz="4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Live Broadcast</a:t>
            </a:r>
            <a:endParaRPr kumimoji="0" lang="th-TH" sz="4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pic>
        <p:nvPicPr>
          <p:cNvPr id="7" name="Picture 6" descr="งานถ่ายทอดสด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3780422"/>
            <a:ext cx="2051719" cy="307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3068960"/>
            <a:ext cx="2304257" cy="1423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5013176"/>
            <a:ext cx="2819700" cy="158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acer\Pictures\file ประกอบ รายงานการประชุม\picture\2012-07-03-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996952"/>
            <a:ext cx="3600400" cy="202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acer\Pictures\file ประกอบ รายงานการประชุม\picture\2012-07-03-4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3933056"/>
            <a:ext cx="269079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acer\Pictures\file ประกอบ รายงานการประชุม\picture\2012-07-03-4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974915"/>
            <a:ext cx="3143272" cy="176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369888"/>
            <a:ext cx="8153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งานถ่ายทอดสด </a:t>
            </a:r>
            <a:r>
              <a:rPr kumimoji="0" lang="en-US" sz="4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Live Broadcast</a:t>
            </a:r>
            <a:endParaRPr kumimoji="0" lang="th-TH" sz="4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sp>
        <p:nvSpPr>
          <p:cNvPr id="4" name="ชื่อเรื่องรอง 2"/>
          <p:cNvSpPr txBox="1">
            <a:spLocks/>
          </p:cNvSpPr>
          <p:nvPr/>
        </p:nvSpPr>
        <p:spPr>
          <a:xfrm>
            <a:off x="503040" y="1484784"/>
            <a:ext cx="7669360" cy="51125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15 ตุลาคม 2554 ถ่ายทอดสด การประชุมสภามหาวิทยาลัยแม่โจ้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30 ตุลาคม 2554 ถ่ายทอดสด โครงการถ่ายทอดแผนพัฒนาการศึกษาระยะที่ 11 ประจำปี 2555-2559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12 มกราคม 2555 ถ่ายทอดสดการบรรยายพิเศษ เรื่องการจัดการความรู้แบบบูรณาการ โดย นายแพทย์พิเวฐ  บัญญัติ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21 มกราคม 2555 ถ่ายทอดสด โครงการ การพัฒนาทักษะด้านวิทยุกระจายสียงและการสอบมาตรฐานการเป็นผู้ประกาศสถานีวิทยุเสียงจากแม่โจ้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2-3 กุมภาพันธ์ 2555 ถ่ายทอดสด งาน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Open House 35 </a:t>
            </a: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ปีคณะบริหารธุรกิจ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10 กุมภาพันธ์  2555 ถ่ายทอดสดโครงการ ประชุมวิชาการ โครงงานวิศวกรรมเกษตรแห่งชาติ ครั้งที่ 18 ประจำปี 2555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11 กุมภาพันธ์ 2555 บันทึกเทป โครงการ การพัฒนาทักษะด้านวิทยุกระจายสียงและการสอบมาตรฐานการเป็นผู้ประกาศสถานีวิทยุเสียงจากแม่โจ้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18 กุมภาพันธ์  2555 บันทึกเทป การประชุมมหาวิทยาลัยแม่โจ้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19 กุมภาพันธ์  2555 ถ่ายทอดสด การประชุมสภามหาวิทยาลัยแม่โจ้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26 กุมภาพันธ์  2555 ถ่ายทอดสด พิธีรับพระราชทานปริญญาบัตร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27 กุมภาพันธ์  2555 ถ่ายทอดสด โครงการปัจฉิมนิเทศประจำปีการศึกษา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ทุกวันจันทร์เวลา 13.00-16.30 ตั้งแต่ 16 มกราคม ถึง 30 เมษายน  มีการบันทึกเทปโครงการอบรมผู้บริหารระดับต้น ณ. ห้องคาวบอย เธียเตอร์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23 – 27 </a:t>
            </a: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เมษายน 2555 บันทึกเทปโครงการอบรมการเขียนแผนธุรกิจ โดย ร.ศ.ชัยยศ สันติวงศ์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th-TH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cs typeface="AngsanaUPC" pitchFamily="18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369888"/>
            <a:ext cx="8153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งานถ่ายทอดสด </a:t>
            </a:r>
            <a:r>
              <a:rPr kumimoji="0" lang="en-US" sz="4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Live Broadcast</a:t>
            </a:r>
            <a:endParaRPr kumimoji="0" lang="th-TH" sz="4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sp>
        <p:nvSpPr>
          <p:cNvPr id="5" name="ชื่อเรื่องรอง 2"/>
          <p:cNvSpPr txBox="1">
            <a:spLocks/>
          </p:cNvSpPr>
          <p:nvPr/>
        </p:nvSpPr>
        <p:spPr>
          <a:xfrm>
            <a:off x="611560" y="1124744"/>
            <a:ext cx="7776864" cy="59046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29 เมษายน 2555 ถ่ายทอดสดการประชุมสภามหาวิทยาลัยแม่โจ้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14 พฤษภาคม 2555 ถ่ายทอดสด โครงการพัฒนาคณาจารย์ เรื่อง ปรับกระบวนทัศน์ ปรับกระบวนสอน </a:t>
            </a:r>
            <a:b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</a:b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สร้างนักศึกษาเป็น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     Active  Learner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18 พฤษภาคม 2555 ถ่ายทอดสด สรุปผลการประเมินจาก สมศ.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18 พฤษภาคม 2555 ถ่ายทอดสดการประชุม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Retreat </a:t>
            </a: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ประจำปี 2555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20 พฤษภาคม 2555 ถ่ายทอดสดการประชุมสภามหาวิทยาลัย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30 พฤษภาคม 2555 ถ่ายทอดสด งานเลี้ยงขันโตกต้อนรับน้องใหม่สู่รั้วอินทนิล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31 พฤษภาคม 2555 ถ่ายทอดสดโครงการปฐมนิเทศนักศึกษาใหม่ประจำปีการศึกษา 2555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7 มิถุนายน 2555 ถ่ายทอดสดโครงการ บายศรีสู่ขวัญ รับขวัญน้องใหม่ อินทนิลช่อที่ 77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21 มิถุนายน 2555 ถ่ายทอดสด โครงการ อพสธ.โครงการอนุรักษ์พันธุกรรมพืชอันเนื่องมาจากพระราชดำริฯ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14 กรกฎาคม 2555 ถ่ายทอดสดโครงการอบรมเสริมสร้างคุณธรรมและจริยธรรมนักศึกษา </a:t>
            </a:r>
            <a:b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</a:b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ธรรมมะเดลิเวอรี่ กับพระมหาสมปอง ตาลปุตโต ณ ศูนย์กีฬากาญจนาภิเษก รัชกาลที่ 9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20 กรกฎาคม 2555บันทึกเทปโครงการอบรมสัมมนาเชิงปฏิบัติการ เรื่อง การบริหารการเงินเชิงกลยุทธ์สำหรับมหาวิทยาลัย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31 กรกฎาคม 2555 ถ่ายทอดสดโครงการพัฒนาบุคลากร เรื่อง การสร้างและ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Implement </a:t>
            </a: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ระบบพี่เลี้ยง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(Mentoring System)</a:t>
            </a:r>
            <a:r>
              <a:rPr kumimoji="0" lang="th-TH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อย่างมีประสิทธิภาพ โดย อาจารย์ จุลชัย จุลเจือ ณ ห้อง สายน้ำพึ้ง สำนักหอสมุด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th-TH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cs typeface="AngsanaUPC" pitchFamily="18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th-TH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cs typeface="AngsanaUPC" pitchFamily="18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th-TH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cs typeface="AngsanaUPC" pitchFamily="18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th-TH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cs typeface="AngsanaUPC" pitchFamily="18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th-TH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369888"/>
            <a:ext cx="8153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งานถ่ายทอดสด </a:t>
            </a:r>
            <a:r>
              <a:rPr kumimoji="0" lang="en-US" sz="4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Live Broadcast</a:t>
            </a:r>
            <a:endParaRPr kumimoji="0" lang="th-TH" sz="4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sp>
        <p:nvSpPr>
          <p:cNvPr id="4" name="ชื่อเรื่องรอง 2"/>
          <p:cNvSpPr txBox="1">
            <a:spLocks/>
          </p:cNvSpPr>
          <p:nvPr/>
        </p:nvSpPr>
        <p:spPr>
          <a:xfrm>
            <a:off x="539552" y="1556792"/>
            <a:ext cx="7704856" cy="4536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18 สิงหาคม 2555 ถ่ายทอดสดงานสัปดาห์วิทยาศาสตร์ ณ ศูนย์กีฬากาญจนาภิเษกฯ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19 สิงหาคม 2555 ถ่ายทอดสดการประชุมสภามหาวิทยาลัยแม่โจ้ ครั้งที่ 6/2555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22 สิงหาคม 2555 ถ่ายทอดสด โครงการส่งเสริมจรรยาบรรณอาจารย์และบุคลากรสายสนับสนุนวิชาการ ณ ห้องข้าวหอมมะลิ ชั้น 1 อาคารเฉลิมพระเกียรติสมเด็จพระเทพรัตนราชสุดา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6 กันยายน 2555 ถ่ายทอดสดงาน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KM FAIR 2012 </a:t>
            </a: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ณ. ศูนย์กีฬากาญจนาภิเษกรัชกาลที่ 9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11-12 กันยายน 2555 บันทึกเทปโครงการอบรมเชิงปฏิบัติการพัฒนาทักษะการให้คำปรึกษาสำหรับบุคลากรกลุ่มงานพัฒนานักศึกษา ณ. ห้องประชุมอาคม กาญจนประโชติ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21-22 กันยายน 2555 ถ่ายทอดสด กิจกรรม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MJU STAR CONTEST 2012 </a:t>
            </a:r>
            <a:r>
              <a:rPr kumimoji="0" lang="th-TH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UPC" pitchFamily="18" charset="-34"/>
                <a:cs typeface="AngsanaUPC" pitchFamily="18" charset="-34"/>
              </a:rPr>
              <a:t>ณ. ศูนย์กีฬากาญจนาภิเษกรัชกาลที่ 9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th-TH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369888"/>
            <a:ext cx="8153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งานถ่ายทอดสด </a:t>
            </a:r>
            <a:r>
              <a:rPr kumimoji="0" lang="en-US" sz="4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Live Broadcast</a:t>
            </a:r>
            <a:br>
              <a:rPr kumimoji="0" lang="en-US" sz="4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</a:br>
            <a:r>
              <a:rPr kumimoji="0" lang="th-TH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ปัญหาที่พบในการทำงาน</a:t>
            </a:r>
            <a:endParaRPr kumimoji="0" lang="th-TH" sz="4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683568" y="1669256"/>
          <a:ext cx="73448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369888"/>
            <a:ext cx="8153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งานถ่ายทอดสด </a:t>
            </a:r>
            <a:r>
              <a:rPr kumimoji="0" lang="en-US" sz="4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Live Broadcast</a:t>
            </a:r>
            <a:br>
              <a:rPr kumimoji="0" lang="en-US" sz="4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</a:br>
            <a:r>
              <a:rPr kumimoji="0" lang="th-TH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</a:rPr>
              <a:t>ปัญหาที่พบในการทำงาน</a:t>
            </a:r>
            <a:endParaRPr kumimoji="0" lang="th-TH" sz="4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683568" y="1669256"/>
          <a:ext cx="73448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 l="12418" t="11438" r="60259" b="70843"/>
          <a:stretch>
            <a:fillRect/>
          </a:stretch>
        </p:blipFill>
        <p:spPr bwMode="auto">
          <a:xfrm>
            <a:off x="3851920" y="2420888"/>
            <a:ext cx="511256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7620000" cy="685800"/>
          </a:xfrm>
        </p:spPr>
        <p:txBody>
          <a:bodyPr/>
          <a:lstStyle/>
          <a:p>
            <a:pPr algn="ctr"/>
            <a:r>
              <a:rPr lang="th-TH" sz="4000" b="1" dirty="0" smtClean="0">
                <a:solidFill>
                  <a:srgbClr val="0066FF"/>
                </a:solidFill>
                <a:latin typeface="AngsanaUPC" pitchFamily="18" charset="-34"/>
                <a:cs typeface="AngsanaUPC" pitchFamily="18" charset="-34"/>
              </a:rPr>
              <a:t>การผลิตผลงานในปีที่ผ่านมา โดยแยกตามประเภทของเนื้อหา ได้เป็น 8 รายการ ได้แก่</a:t>
            </a:r>
            <a:endParaRPr lang="th-TH" sz="4000" b="1" dirty="0">
              <a:solidFill>
                <a:srgbClr val="0066FF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4" name="Picture 3" descr="งานถ่ายทอดสด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468893"/>
            <a:ext cx="576064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539552" y="476672"/>
            <a:ext cx="8643938" cy="88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  <a:sym typeface="Helvetica" charset="0"/>
              </a:rPr>
              <a:t>1.รายการ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  <a:sym typeface="Helvetica" charset="0"/>
              </a:rPr>
              <a:t>รอบวันทัน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  <a:sym typeface="Helvetica" charset="0"/>
              </a:rPr>
              <a:t>ข่าว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  <a:sym typeface="Helvetica" charset="0"/>
              </a:rPr>
              <a:t> 	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  <a:sym typeface="Helvetica" charset="0"/>
              </a:rPr>
              <a:t>จำนวน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  <a:sym typeface="Helvetica" charset="0"/>
              </a:rPr>
              <a:t>  211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  <a:sym typeface="Helvetica" charset="0"/>
              </a:rPr>
              <a:t>ข่าว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549" y="1370657"/>
            <a:ext cx="2982516" cy="16821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8664" y="1376237"/>
            <a:ext cx="2143125" cy="16073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643" y="3151013"/>
            <a:ext cx="3982641" cy="22447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0968"/>
            <a:ext cx="3571875" cy="2678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 l="24189"/>
          <a:stretch>
            <a:fillRect/>
          </a:stretch>
        </p:blipFill>
        <p:spPr bwMode="auto">
          <a:xfrm>
            <a:off x="5843538" y="1390179"/>
            <a:ext cx="2256854" cy="16787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539552" y="476672"/>
            <a:ext cx="8643938" cy="88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Ramintra X" pitchFamily="2" charset="-34"/>
                <a:ea typeface="+mj-ea"/>
                <a:cs typeface="DB Ramintra X" pitchFamily="2" charset="-34"/>
                <a:sym typeface="Helvetica" charset="0"/>
              </a:rPr>
              <a:t>2.</a:t>
            </a:r>
            <a:r>
              <a:rPr lang="en-US" sz="3600" b="1" dirty="0" smtClean="0">
                <a:solidFill>
                  <a:srgbClr val="C00000"/>
                </a:solidFill>
                <a:latin typeface="DB Ramintra X" pitchFamily="2" charset="-34"/>
                <a:ea typeface="ヒラギノ角ゴ ProN W6" charset="-128"/>
                <a:cs typeface="DB Ramintra X" pitchFamily="2" charset="-34"/>
                <a:sym typeface="Helvetica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รายการปราชญ์แม่โจ้</a:t>
            </a:r>
            <a:r>
              <a:rPr lang="en-US" sz="32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  </a:t>
            </a:r>
            <a:r>
              <a:rPr lang="th-TH" sz="32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จำนวน </a:t>
            </a:r>
            <a:r>
              <a:rPr lang="en-US" sz="32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9 </a:t>
            </a:r>
            <a:r>
              <a:rPr lang="en-US" sz="3200" b="1" dirty="0" err="1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ตอน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3452441" cy="1946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701" y="1688530"/>
            <a:ext cx="3469184" cy="1955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639" y="3745707"/>
            <a:ext cx="3460254" cy="1937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0703" y="3713337"/>
            <a:ext cx="3571875" cy="2027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ตัวยึดเนื้อหา 5" descr="เว็บไซต์แม่โจ้ ภูมิปัญญาเกษตร ปี 2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1479550"/>
            <a:ext cx="3798887" cy="4757738"/>
          </a:xfrm>
        </p:spPr>
      </p:pic>
      <p:sp>
        <p:nvSpPr>
          <p:cNvPr id="4" name="สี่เหลี่ยมมุมมน 10"/>
          <p:cNvSpPr/>
          <p:nvPr/>
        </p:nvSpPr>
        <p:spPr>
          <a:xfrm>
            <a:off x="0" y="44624"/>
            <a:ext cx="9144000" cy="100330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DB Ramintra X" pitchFamily="2" charset="-34"/>
                <a:cs typeface="DB Ramintra X" pitchFamily="2" charset="-34"/>
              </a:rPr>
              <a:t>จัดทำเว็บไซต์ อพสธ.-แม่โจ้ ภูปัญญาด้านการเกษตร วันที่ 21-24 มิ.ย. 2555</a:t>
            </a:r>
            <a:r>
              <a:rPr lang="th-TH" sz="2800" b="1" dirty="0" smtClean="0">
                <a:solidFill>
                  <a:schemeClr val="tx1"/>
                </a:solidFill>
                <a:latin typeface="DB Ramintra X" pitchFamily="2" charset="-34"/>
                <a:cs typeface="DB Ramintra X" pitchFamily="2" charset="-34"/>
              </a:rPr>
              <a:t/>
            </a:r>
            <a:br>
              <a:rPr lang="th-TH" sz="2800" b="1" dirty="0" smtClean="0">
                <a:solidFill>
                  <a:schemeClr val="tx1"/>
                </a:solidFill>
                <a:latin typeface="DB Ramintra X" pitchFamily="2" charset="-34"/>
                <a:cs typeface="DB Ramintra X" pitchFamily="2" charset="-34"/>
              </a:rPr>
            </a:br>
            <a:r>
              <a:rPr lang="th-TH" sz="2800" b="1" dirty="0" smtClean="0">
                <a:solidFill>
                  <a:schemeClr val="tx1"/>
                </a:solidFill>
                <a:latin typeface="DB Ramintra X" pitchFamily="2" charset="-34"/>
                <a:cs typeface="DB Ramintra X" pitchFamily="2" charset="-34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DB Ramintra X" pitchFamily="2" charset="-34"/>
                <a:cs typeface="DB Ramintra X" pitchFamily="2" charset="-34"/>
              </a:rPr>
              <a:t>www.maejowisdom.mju.ac.th</a:t>
            </a:r>
            <a:endParaRPr lang="th-TH" sz="2800" b="1" dirty="0">
              <a:solidFill>
                <a:schemeClr val="tx1"/>
              </a:solidFill>
              <a:latin typeface="DB Ramintra X" pitchFamily="2" charset="-34"/>
              <a:cs typeface="DB Ramintra X" pitchFamily="2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539552" y="476672"/>
            <a:ext cx="8643938" cy="88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3.</a:t>
            </a:r>
            <a:r>
              <a:rPr lang="en-US" sz="3600" b="1" dirty="0" smtClean="0">
                <a:solidFill>
                  <a:srgbClr val="C00000"/>
                </a:solidFill>
                <a:latin typeface="DB Ramintra X" pitchFamily="2" charset="-34"/>
                <a:ea typeface="ヒラギノ角ゴ ProN W6" charset="-128"/>
                <a:cs typeface="DB Ramintra X" pitchFamily="2" charset="-34"/>
                <a:sym typeface="Helvetica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รายการสารคดีโครงการหลวง</a:t>
            </a:r>
            <a:r>
              <a:rPr lang="en-US" sz="32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  </a:t>
            </a:r>
            <a:r>
              <a:rPr lang="th-TH" sz="32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จำนวน </a:t>
            </a:r>
            <a:r>
              <a:rPr lang="en-US" sz="32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4 </a:t>
            </a:r>
            <a:r>
              <a:rPr lang="en-US" sz="3200" b="1" dirty="0" err="1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ตอน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3161109" cy="2104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2"/>
            <a:ext cx="2232422" cy="278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933056"/>
            <a:ext cx="2807270" cy="2107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539552" y="476672"/>
            <a:ext cx="8643938" cy="88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4. </a:t>
            </a:r>
            <a:r>
              <a:rPr lang="en-US" sz="3600" b="1" dirty="0" err="1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ผลงานนักศึกษา</a:t>
            </a:r>
            <a:r>
              <a:rPr lang="en-US" sz="36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  </a:t>
            </a:r>
            <a:r>
              <a:rPr lang="th-TH" sz="36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จำนวน </a:t>
            </a:r>
            <a:r>
              <a:rPr lang="en-US" sz="36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5 </a:t>
            </a:r>
            <a:r>
              <a:rPr lang="en-US" sz="3600" b="1" dirty="0" err="1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ตอน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204864"/>
            <a:ext cx="3528392" cy="2351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005064"/>
            <a:ext cx="4068515" cy="226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539552" y="476672"/>
            <a:ext cx="8643938" cy="88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5. </a:t>
            </a:r>
            <a:r>
              <a:rPr lang="th-TH" sz="36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รายการ </a:t>
            </a:r>
            <a:r>
              <a:rPr lang="en-US" sz="36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BOX </a:t>
            </a:r>
            <a:r>
              <a:rPr lang="th-TH" sz="36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กล่องเก็บแสง  จำนวน 3 ตอน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515" y="1628800"/>
            <a:ext cx="3750469" cy="250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304951"/>
            <a:ext cx="4455914" cy="250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539552" y="476672"/>
            <a:ext cx="8643938" cy="88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6. รายการพี่เสือทีวี   จำนวน   6   ตอน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4187022" cy="23412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501008"/>
            <a:ext cx="3969479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539552" y="476672"/>
            <a:ext cx="8643938" cy="88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7. รายการถ่ายทอดสดย้อนหลัง </a:t>
            </a:r>
            <a:r>
              <a:rPr lang="th-TH" sz="24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  <a:sym typeface="Helvetica" charset="0"/>
              </a:rPr>
              <a:t>(กำลังเริ่มดำเนินการ)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l="36962" t="30141" r="14677" b="36391"/>
          <a:stretch>
            <a:fillRect/>
          </a:stretch>
        </p:blipFill>
        <p:spPr bwMode="auto">
          <a:xfrm>
            <a:off x="144016" y="1844824"/>
            <a:ext cx="7956376" cy="310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539552" y="672753"/>
            <a:ext cx="8643938" cy="88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งานจัดทำวีดีโอพรีเซนเตชั่น ที่ได้รับการขอความอนุเคราะห์จากหน่วยงานภายในมหาวิทยาลัย  จำนวน 24 ชิ้น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2519" y="1638785"/>
            <a:ext cx="8259961" cy="548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พิมพ์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เขียวการดำเนินงานของมหาวิทยาลัยแม่โจ้ สู่ปี 2026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ศูนย์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เกษตรล้านนา ภูมิปัญญาท้องถิ่น 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โครงการ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อนุรักษ์พันธุกรรมพืชอันเนื่องมาจากพระราชดำริ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การ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ของบประเมินเพื่อก่อตั้งโรงไฟฟ้า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สรุปผล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การดำเนินงานของหน่วยงานทรัพย์สินและวิสาหกิจ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งาน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สร้างโฆษณาประชาสัมพันธ์ 5 ด้าน Core Value ของมหาวิทยาลัย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นำเสนอ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ของงบประมาณต่อรัฐบาล หน่วยงานกองแผนงาน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กองทุน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รวมแม่โจ้ 80 ปี 80 ล้าน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รายงาน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ชี้แจงงบประมาณ กองแผนงาน ปี 2556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รายงาน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รับรองมาตรฐานและประเมินคุณภาพการศึกษา มหาวิทยาลัยแม่โจ้ 2555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รายงาน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การประเมินตนเอง สำนักงานอธิการบดี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สรุปผล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การดำเนินงาน 4 สำนัก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รายงาน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การปฏิบัติงานศูนย์เทคโนโลยีสารสนเทศ ตุลาคม 2554 - มีนาคม 2555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กิจกรรม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แต่ละบูทภายในงานวันเกษตรแม่โจ้ ตั้งแต่วันที่ 1 - 11 ธันวาคม 2554</a:t>
            </a:r>
          </a:p>
          <a:p>
            <a:pPr marL="457200" indent="-457200" algn="l">
              <a:buFont typeface="+mj-lt"/>
              <a:buAutoNum type="arabicPeriod"/>
            </a:pPr>
            <a:r>
              <a:rPr lang="th-TH" sz="2200" dirty="0" smtClean="0">
                <a:latin typeface="AngsanaUPC" pitchFamily="18" charset="-34"/>
                <a:cs typeface="AngsanaUPC" pitchFamily="18" charset="-34"/>
              </a:rPr>
              <a:t>รายงาน</a:t>
            </a:r>
            <a:r>
              <a:rPr lang="th-TH" sz="2200" dirty="0">
                <a:latin typeface="AngsanaUPC" pitchFamily="18" charset="-34"/>
                <a:cs typeface="AngsanaUPC" pitchFamily="18" charset="-34"/>
              </a:rPr>
              <a:t>สัมมนาวิชาการ มะเยาหิน ศูนย์วิจัยพลังงาน</a:t>
            </a:r>
          </a:p>
          <a:p>
            <a:pPr algn="l"/>
            <a:endParaRPr lang="en-US" sz="2200" dirty="0"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539552" y="672753"/>
            <a:ext cx="8643938" cy="88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งานจัดทำวีดีโอพรีเซนเตชั่น ที่ได้รับการขอความอนุเคราะห์จากหน่วยงานภายในมหาวิทยาลัย  จำนวน 24 ชิ้น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Ramintra X" pitchFamily="2" charset="-34"/>
              <a:ea typeface="+mj-ea"/>
              <a:cs typeface="DB Ramintra X" pitchFamily="2" charset="-34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1560" y="1988840"/>
            <a:ext cx="8259961" cy="406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l"/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16.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    งาน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เสวนา เรื่อง </a:t>
            </a:r>
            <a:r>
              <a:rPr lang="th-TH" altLang="en-US" sz="2400" dirty="0">
                <a:latin typeface="AngsanaUPC" pitchFamily="18" charset="-34"/>
                <a:cs typeface="AngsanaUPC" pitchFamily="18" charset="-34"/>
              </a:rPr>
              <a:t>“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ภูมิ + ทัศนะ วิชาชีพสู่อาเซียน</a:t>
            </a:r>
            <a:r>
              <a:rPr lang="th-TH" altLang="en-US" sz="2400" dirty="0">
                <a:latin typeface="AngsanaUPC" pitchFamily="18" charset="-34"/>
                <a:cs typeface="AngsanaUPC" pitchFamily="18" charset="-34"/>
              </a:rPr>
              <a:t>”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 คณะสถาปัตยกรรมศาสตร์</a:t>
            </a:r>
          </a:p>
          <a:p>
            <a:pPr algn="l"/>
            <a:r>
              <a:rPr lang="en-US" sz="2400" dirty="0">
                <a:latin typeface="AngsanaUPC" pitchFamily="18" charset="-34"/>
                <a:cs typeface="AngsanaUPC" pitchFamily="18" charset="-34"/>
              </a:rPr>
              <a:t>17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    พรี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เซนต์สำนักวิจัยและวิชาการการเกษตร</a:t>
            </a:r>
          </a:p>
          <a:p>
            <a:pPr algn="l"/>
            <a:r>
              <a:rPr lang="en-US" sz="2400" dirty="0">
                <a:latin typeface="AngsanaUPC" pitchFamily="18" charset="-34"/>
                <a:cs typeface="AngsanaUPC" pitchFamily="18" charset="-34"/>
              </a:rPr>
              <a:t>18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    งาน 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KM Fair</a:t>
            </a:r>
          </a:p>
          <a:p>
            <a:pPr algn="l"/>
            <a:r>
              <a:rPr lang="en-US" sz="2400" dirty="0">
                <a:latin typeface="AngsanaUPC" pitchFamily="18" charset="-34"/>
                <a:cs typeface="AngsanaUPC" pitchFamily="18" charset="-34"/>
              </a:rPr>
              <a:t>19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    พรี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เซนต์ Science Show</a:t>
            </a:r>
          </a:p>
          <a:p>
            <a:pPr algn="l"/>
            <a:r>
              <a:rPr lang="en-US" sz="2400" dirty="0">
                <a:latin typeface="AngsanaUPC" pitchFamily="18" charset="-34"/>
                <a:cs typeface="AngsanaUPC" pitchFamily="18" charset="-34"/>
              </a:rPr>
              <a:t>20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    พรี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เซนต์โครงการเตรียมความพร้อมพัฒนาบุคลิกภาพนักศึกษา</a:t>
            </a:r>
          </a:p>
          <a:p>
            <a:pPr algn="l"/>
            <a:r>
              <a:rPr lang="en-US" sz="2400" dirty="0">
                <a:latin typeface="AngsanaUPC" pitchFamily="18" charset="-34"/>
                <a:cs typeface="AngsanaUPC" pitchFamily="18" charset="-34"/>
              </a:rPr>
              <a:t>21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    พรี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เซนต์กองทุนกู้ยืมเพื่อการศึกษา 2555</a:t>
            </a:r>
          </a:p>
          <a:p>
            <a:pPr algn="l"/>
            <a:r>
              <a:rPr lang="en-US" sz="2400" dirty="0">
                <a:latin typeface="AngsanaUPC" pitchFamily="18" charset="-34"/>
                <a:cs typeface="AngsanaUPC" pitchFamily="18" charset="-34"/>
              </a:rPr>
              <a:t>22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    พรี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เซนต์งานประกันคุณภาพมหาวิทยาลัย 2555</a:t>
            </a:r>
          </a:p>
          <a:p>
            <a:pPr algn="l"/>
            <a:r>
              <a:rPr lang="en-US" sz="2400" dirty="0">
                <a:latin typeface="AngsanaUPC" pitchFamily="18" charset="-34"/>
                <a:cs typeface="AngsanaUPC" pitchFamily="18" charset="-34"/>
              </a:rPr>
              <a:t>23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    งาน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มุทิตาจิตตานุสรณ์ คณะบริหารธุรกิจ มหาวิทยาลัยแม่โจ้</a:t>
            </a:r>
          </a:p>
          <a:p>
            <a:pPr algn="l"/>
            <a:r>
              <a:rPr lang="en-US" sz="2400" dirty="0">
                <a:latin typeface="AngsanaUPC" pitchFamily="18" charset="-34"/>
                <a:cs typeface="AngsanaUPC" pitchFamily="18" charset="-34"/>
              </a:rPr>
              <a:t>24</a:t>
            </a:r>
            <a:r>
              <a:rPr lang="en-US" sz="2400" dirty="0" smtClean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    ถ่ายทำวีดีโองาน อพสธ. สมเด็จ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พระเทพรัตนราชสุดาฯ สยามบรมราชกุมารี </a:t>
            </a: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/>
            </a:r>
            <a:br>
              <a:rPr lang="th-TH" sz="2400" dirty="0" smtClean="0">
                <a:latin typeface="AngsanaUPC" pitchFamily="18" charset="-34"/>
                <a:cs typeface="AngsanaUPC" pitchFamily="18" charset="-34"/>
              </a:rPr>
            </a:br>
            <a:r>
              <a:rPr lang="th-TH" sz="2400" dirty="0" smtClean="0">
                <a:latin typeface="AngsanaUPC" pitchFamily="18" charset="-34"/>
                <a:cs typeface="AngsanaUPC" pitchFamily="18" charset="-34"/>
              </a:rPr>
              <a:t>        ทรงเสด็จเปิดงาน ณ มหาวิทยาลัย</a:t>
            </a:r>
            <a:r>
              <a:rPr lang="th-TH" sz="2400" dirty="0">
                <a:latin typeface="AngsanaUPC" pitchFamily="18" charset="-34"/>
                <a:cs typeface="AngsanaUPC" pitchFamily="18" charset="-34"/>
              </a:rPr>
              <a:t>แม่โจ้</a:t>
            </a:r>
          </a:p>
          <a:p>
            <a:pPr algn="l"/>
            <a:endParaRPr lang="en-US" sz="2000" dirty="0"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61615"/>
            <a:ext cx="7620000" cy="951161"/>
          </a:xfrm>
        </p:spPr>
        <p:txBody>
          <a:bodyPr/>
          <a:lstStyle/>
          <a:p>
            <a:r>
              <a:rPr lang="en-US" sz="60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</a:rPr>
              <a:t>MJU CHANNEL THAILAND</a:t>
            </a:r>
            <a:endParaRPr lang="th-TH" sz="6000" b="1" dirty="0">
              <a:solidFill>
                <a:srgbClr val="C00000"/>
              </a:solidFill>
              <a:latin typeface="DB Ramintra X" pitchFamily="2" charset="-34"/>
              <a:cs typeface="DB Ramintra X" pitchFamily="2" charset="-34"/>
            </a:endParaRPr>
          </a:p>
        </p:txBody>
      </p:sp>
      <p:pic>
        <p:nvPicPr>
          <p:cNvPr id="5" name="show real 2555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  <p:pic>
        <p:nvPicPr>
          <p:cNvPr id="6" name="รูปภาพ 5" descr="banner mjuchannel.jpg"/>
          <p:cNvPicPr>
            <a:picLocks noChangeAspect="1"/>
          </p:cNvPicPr>
          <p:nvPr/>
        </p:nvPicPr>
        <p:blipFill>
          <a:blip r:embed="rId4" cstate="print"/>
          <a:srcRect l="40135" t="13886" b="11478"/>
          <a:stretch>
            <a:fillRect/>
          </a:stretch>
        </p:blipFill>
        <p:spPr>
          <a:xfrm>
            <a:off x="611561" y="1412776"/>
            <a:ext cx="4063678" cy="19060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919959"/>
            <a:ext cx="8153400" cy="1165225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!!!  THANK YOU  !!!</a:t>
            </a:r>
            <a:endParaRPr lang="th-TH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61615"/>
            <a:ext cx="7620000" cy="951161"/>
          </a:xfrm>
        </p:spPr>
        <p:txBody>
          <a:bodyPr/>
          <a:lstStyle/>
          <a:p>
            <a:r>
              <a:rPr lang="th-TH" sz="6000" b="1" dirty="0" smtClean="0">
                <a:solidFill>
                  <a:srgbClr val="C00000"/>
                </a:solidFill>
                <a:latin typeface="DB Ramintra X" pitchFamily="2" charset="-34"/>
                <a:cs typeface="DB Ramintra X" pitchFamily="2" charset="-34"/>
              </a:rPr>
              <a:t>งานพัฒนาสื่อสารสนเทศ</a:t>
            </a:r>
            <a:endParaRPr lang="th-TH" sz="6000" b="1" dirty="0">
              <a:solidFill>
                <a:srgbClr val="C00000"/>
              </a:solidFill>
              <a:latin typeface="DB Ramintra X" pitchFamily="2" charset="-34"/>
              <a:cs typeface="DB Ramintra X" pitchFamily="2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H Niramit AS" pitchFamily="2" charset="-34"/>
                <a:cs typeface="TH Niramit AS" pitchFamily="2" charset="-34"/>
              </a:rPr>
              <a:t>สถิติการเข้าเยี่ยมชมเว็บไซต์ </a:t>
            </a:r>
          </a:p>
          <a:p>
            <a:r>
              <a:rPr lang="th-TH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H Niramit AS" pitchFamily="2" charset="-34"/>
                <a:cs typeface="TH Niramit AS" pitchFamily="2" charset="-34"/>
              </a:rPr>
              <a:t>ตั้งแต่เดือนตุลาคม 2554 – กันยายน 2555</a:t>
            </a:r>
          </a:p>
          <a:p>
            <a:r>
              <a:rPr 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H Niramit AS" pitchFamily="2" charset="-34"/>
                <a:cs typeface="TH Niramit AS" pitchFamily="2" charset="-34"/>
                <a:hlinkClick r:id="rId2"/>
              </a:rPr>
              <a:t>www.mju.ac.th</a:t>
            </a:r>
            <a:endParaRPr lang="th-TH" sz="4000" b="1" dirty="0" smtClean="0">
              <a:solidFill>
                <a:prstClr val="black">
                  <a:lumMod val="75000"/>
                  <a:lumOff val="25000"/>
                </a:prstClr>
              </a:solidFill>
              <a:latin typeface="TH Niramit AS" pitchFamily="2" charset="-34"/>
              <a:cs typeface="TH Niramit AS" pitchFamily="2" charset="-34"/>
            </a:endParaRPr>
          </a:p>
          <a:p>
            <a:endParaRPr lang="th-TH" sz="36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8168952" cy="990600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th-TH" sz="4000" b="1" dirty="0" smtClean="0">
                <a:solidFill>
                  <a:prstClr val="black"/>
                </a:solidFill>
                <a:latin typeface="TH Niramit AS" pitchFamily="2" charset="-34"/>
                <a:cs typeface="TH Niramit AS" pitchFamily="2" charset="-34"/>
              </a:rPr>
              <a:t>งานดูแลและพัฒนาเว็บไซต์หลักของมหาวิทยาลัย</a:t>
            </a:r>
            <a:endParaRPr lang="th-TH" sz="4000" b="1" dirty="0">
              <a:solidFill>
                <a:prstClr val="black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มุมมน 10"/>
          <p:cNvSpPr/>
          <p:nvPr/>
        </p:nvSpPr>
        <p:spPr>
          <a:xfrm>
            <a:off x="2195736" y="548680"/>
            <a:ext cx="6048672" cy="642937"/>
          </a:xfrm>
          <a:prstGeom prst="borderCallout2">
            <a:avLst>
              <a:gd name="adj1" fmla="val 45264"/>
              <a:gd name="adj2" fmla="val -649"/>
              <a:gd name="adj3" fmla="val 42856"/>
              <a:gd name="adj4" fmla="val -24866"/>
              <a:gd name="adj5" fmla="val 158300"/>
              <a:gd name="adj6" fmla="val -3243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500" b="1" dirty="0" smtClean="0">
                <a:solidFill>
                  <a:schemeClr val="tx1"/>
                </a:solidFill>
              </a:rPr>
              <a:t>สถิติ</a:t>
            </a:r>
            <a:r>
              <a:rPr lang="th-TH" sz="3500" b="1" dirty="0">
                <a:solidFill>
                  <a:schemeClr val="tx1"/>
                </a:solidFill>
              </a:rPr>
              <a:t>การเข้าชมเว็บไซต์หลักของมหาวิทยาลัย</a:t>
            </a:r>
          </a:p>
        </p:txBody>
      </p:sp>
      <p:pic>
        <p:nvPicPr>
          <p:cNvPr id="4" name="รูปภาพ 3" descr="mju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5" y="2060848"/>
            <a:ext cx="915830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วงรี 5"/>
          <p:cNvSpPr/>
          <p:nvPr/>
        </p:nvSpPr>
        <p:spPr>
          <a:xfrm>
            <a:off x="683568" y="4149080"/>
            <a:ext cx="1944216" cy="43204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มุมมน 10"/>
          <p:cNvSpPr/>
          <p:nvPr/>
        </p:nvSpPr>
        <p:spPr>
          <a:xfrm>
            <a:off x="2195736" y="548680"/>
            <a:ext cx="5472608" cy="642937"/>
          </a:xfrm>
          <a:prstGeom prst="borderCallout2">
            <a:avLst>
              <a:gd name="adj1" fmla="val 45264"/>
              <a:gd name="adj2" fmla="val -649"/>
              <a:gd name="adj3" fmla="val 42856"/>
              <a:gd name="adj4" fmla="val -24866"/>
              <a:gd name="adj5" fmla="val 158300"/>
              <a:gd name="adj6" fmla="val -3243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500" b="1" dirty="0" smtClean="0">
                <a:solidFill>
                  <a:prstClr val="black"/>
                </a:solidFill>
              </a:rPr>
              <a:t>สถิติแยกตามประเทศที่เข้าชม</a:t>
            </a:r>
            <a:endParaRPr lang="th-TH" sz="3500" b="1" dirty="0">
              <a:solidFill>
                <a:prstClr val="black"/>
              </a:solidFill>
            </a:endParaRPr>
          </a:p>
        </p:txBody>
      </p:sp>
      <p:pic>
        <p:nvPicPr>
          <p:cNvPr id="5" name="รูปภาพ 3" descr="mju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1030"/>
            <a:ext cx="9144000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มุมมน 10"/>
          <p:cNvSpPr/>
          <p:nvPr/>
        </p:nvSpPr>
        <p:spPr>
          <a:xfrm>
            <a:off x="2195736" y="548680"/>
            <a:ext cx="6624736" cy="642937"/>
          </a:xfrm>
          <a:prstGeom prst="borderCallout2">
            <a:avLst>
              <a:gd name="adj1" fmla="val 45264"/>
              <a:gd name="adj2" fmla="val -649"/>
              <a:gd name="adj3" fmla="val 42856"/>
              <a:gd name="adj4" fmla="val -24866"/>
              <a:gd name="adj5" fmla="val 158300"/>
              <a:gd name="adj6" fmla="val -3243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500" b="1" dirty="0" smtClean="0">
                <a:solidFill>
                  <a:prstClr val="black"/>
                </a:solidFill>
              </a:rPr>
              <a:t>สถิติการเข้าชมเว็บไซต์แยกตามจังหวัดที่เข้าชม</a:t>
            </a:r>
            <a:endParaRPr lang="th-TH" sz="3500" b="1" dirty="0">
              <a:solidFill>
                <a:prstClr val="black"/>
              </a:solidFill>
            </a:endParaRPr>
          </a:p>
        </p:txBody>
      </p:sp>
      <p:pic>
        <p:nvPicPr>
          <p:cNvPr id="4" name="รูปภาพ 3" descr="mju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9144000" cy="42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Checkerboard keyboard design template">
  <a:themeElements>
    <a:clrScheme name="Default Design 9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CEF9FE"/>
      </a:accent1>
      <a:accent2>
        <a:srgbClr val="8DC6FF"/>
      </a:accent2>
      <a:accent3>
        <a:srgbClr val="ECFAF7"/>
      </a:accent3>
      <a:accent4>
        <a:srgbClr val="000000"/>
      </a:accent4>
      <a:accent5>
        <a:srgbClr val="E3FBFE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2D2015"/>
        </a:dk1>
        <a:lt1>
          <a:srgbClr val="777777"/>
        </a:lt1>
        <a:dk2>
          <a:srgbClr val="523E26"/>
        </a:dk2>
        <a:lt2>
          <a:srgbClr val="DFC08D"/>
        </a:lt2>
        <a:accent1>
          <a:srgbClr val="B9DC91"/>
        </a:accent1>
        <a:accent2>
          <a:srgbClr val="6699CC"/>
        </a:accent2>
        <a:accent3>
          <a:srgbClr val="B3AFAC"/>
        </a:accent3>
        <a:accent4>
          <a:srgbClr val="656565"/>
        </a:accent4>
        <a:accent5>
          <a:srgbClr val="D9EBC7"/>
        </a:accent5>
        <a:accent6>
          <a:srgbClr val="5C8AB9"/>
        </a:accent6>
        <a:hlink>
          <a:srgbClr val="E66464"/>
        </a:hlink>
        <a:folHlink>
          <a:srgbClr val="6600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5C1F00"/>
        </a:dk1>
        <a:lt1>
          <a:srgbClr val="CCCC99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AEAE82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8572B"/>
        </a:dk1>
        <a:lt1>
          <a:srgbClr val="666699"/>
        </a:lt1>
        <a:dk2>
          <a:srgbClr val="66CCFF"/>
        </a:dk2>
        <a:lt2>
          <a:srgbClr val="3E3E5C"/>
        </a:lt2>
        <a:accent1>
          <a:srgbClr val="CCCC99"/>
        </a:accent1>
        <a:accent2>
          <a:srgbClr val="FFFFCC"/>
        </a:accent2>
        <a:accent3>
          <a:srgbClr val="B8B8CA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99"/>
        </a:dk1>
        <a:lt1>
          <a:srgbClr val="666666"/>
        </a:lt1>
        <a:dk2>
          <a:srgbClr val="000000"/>
        </a:dk2>
        <a:lt2>
          <a:srgbClr val="33CCFF"/>
        </a:lt2>
        <a:accent1>
          <a:srgbClr val="D2D2D2"/>
        </a:accent1>
        <a:accent2>
          <a:srgbClr val="8DC6FF"/>
        </a:accent2>
        <a:accent3>
          <a:srgbClr val="AAAAAA"/>
        </a:accent3>
        <a:accent4>
          <a:srgbClr val="565656"/>
        </a:accent4>
        <a:accent5>
          <a:srgbClr val="E5E5E5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3366CC"/>
        </a:lt1>
        <a:dk2>
          <a:srgbClr val="000099"/>
        </a:dk2>
        <a:lt2>
          <a:srgbClr val="006699"/>
        </a:lt2>
        <a:accent1>
          <a:srgbClr val="99CCFF"/>
        </a:accent1>
        <a:accent2>
          <a:srgbClr val="FF9900"/>
        </a:accent2>
        <a:accent3>
          <a:srgbClr val="AAAACA"/>
        </a:accent3>
        <a:accent4>
          <a:srgbClr val="2A56AE"/>
        </a:accent4>
        <a:accent5>
          <a:srgbClr val="CAE2FF"/>
        </a:accent5>
        <a:accent6>
          <a:srgbClr val="E78A00"/>
        </a:accent6>
        <a:hlink>
          <a:srgbClr val="009999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CEF9FE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3FBFE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F66F0A"/>
        </a:dk2>
        <a:lt2>
          <a:srgbClr val="808080"/>
        </a:lt2>
        <a:accent1>
          <a:srgbClr val="99CCFF"/>
        </a:accent1>
        <a:accent2>
          <a:srgbClr val="CCFF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E7E7"/>
        </a:accent6>
        <a:hlink>
          <a:srgbClr val="006699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eckerboard keyboard design template">
  <a:themeElements>
    <a:clrScheme name="Default Design 9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CEF9FE"/>
      </a:accent1>
      <a:accent2>
        <a:srgbClr val="8DC6FF"/>
      </a:accent2>
      <a:accent3>
        <a:srgbClr val="ECFAF7"/>
      </a:accent3>
      <a:accent4>
        <a:srgbClr val="000000"/>
      </a:accent4>
      <a:accent5>
        <a:srgbClr val="E3FBFE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2D2015"/>
        </a:dk1>
        <a:lt1>
          <a:srgbClr val="777777"/>
        </a:lt1>
        <a:dk2>
          <a:srgbClr val="523E26"/>
        </a:dk2>
        <a:lt2>
          <a:srgbClr val="DFC08D"/>
        </a:lt2>
        <a:accent1>
          <a:srgbClr val="B9DC91"/>
        </a:accent1>
        <a:accent2>
          <a:srgbClr val="6699CC"/>
        </a:accent2>
        <a:accent3>
          <a:srgbClr val="B3AFAC"/>
        </a:accent3>
        <a:accent4>
          <a:srgbClr val="656565"/>
        </a:accent4>
        <a:accent5>
          <a:srgbClr val="D9EBC7"/>
        </a:accent5>
        <a:accent6>
          <a:srgbClr val="5C8AB9"/>
        </a:accent6>
        <a:hlink>
          <a:srgbClr val="E66464"/>
        </a:hlink>
        <a:folHlink>
          <a:srgbClr val="6600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5C1F00"/>
        </a:dk1>
        <a:lt1>
          <a:srgbClr val="CCCC99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AEAE82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8572B"/>
        </a:dk1>
        <a:lt1>
          <a:srgbClr val="666699"/>
        </a:lt1>
        <a:dk2>
          <a:srgbClr val="66CCFF"/>
        </a:dk2>
        <a:lt2>
          <a:srgbClr val="3E3E5C"/>
        </a:lt2>
        <a:accent1>
          <a:srgbClr val="CCCC99"/>
        </a:accent1>
        <a:accent2>
          <a:srgbClr val="FFFFCC"/>
        </a:accent2>
        <a:accent3>
          <a:srgbClr val="B8B8CA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99"/>
        </a:dk1>
        <a:lt1>
          <a:srgbClr val="666666"/>
        </a:lt1>
        <a:dk2>
          <a:srgbClr val="000000"/>
        </a:dk2>
        <a:lt2>
          <a:srgbClr val="33CCFF"/>
        </a:lt2>
        <a:accent1>
          <a:srgbClr val="D2D2D2"/>
        </a:accent1>
        <a:accent2>
          <a:srgbClr val="8DC6FF"/>
        </a:accent2>
        <a:accent3>
          <a:srgbClr val="AAAAAA"/>
        </a:accent3>
        <a:accent4>
          <a:srgbClr val="565656"/>
        </a:accent4>
        <a:accent5>
          <a:srgbClr val="E5E5E5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3366CC"/>
        </a:lt1>
        <a:dk2>
          <a:srgbClr val="000099"/>
        </a:dk2>
        <a:lt2>
          <a:srgbClr val="006699"/>
        </a:lt2>
        <a:accent1>
          <a:srgbClr val="99CCFF"/>
        </a:accent1>
        <a:accent2>
          <a:srgbClr val="FF9900"/>
        </a:accent2>
        <a:accent3>
          <a:srgbClr val="AAAACA"/>
        </a:accent3>
        <a:accent4>
          <a:srgbClr val="2A56AE"/>
        </a:accent4>
        <a:accent5>
          <a:srgbClr val="CAE2FF"/>
        </a:accent5>
        <a:accent6>
          <a:srgbClr val="E78A00"/>
        </a:accent6>
        <a:hlink>
          <a:srgbClr val="009999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CEF9FE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3FBFE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F66F0A"/>
        </a:dk2>
        <a:lt2>
          <a:srgbClr val="808080"/>
        </a:lt2>
        <a:accent1>
          <a:srgbClr val="99CCFF"/>
        </a:accent1>
        <a:accent2>
          <a:srgbClr val="CCFF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E7E7"/>
        </a:accent6>
        <a:hlink>
          <a:srgbClr val="006699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eckerboard keyboard design template">
  <a:themeElements>
    <a:clrScheme name="Default Design 9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CEF9FE"/>
      </a:accent1>
      <a:accent2>
        <a:srgbClr val="8DC6FF"/>
      </a:accent2>
      <a:accent3>
        <a:srgbClr val="ECFAF7"/>
      </a:accent3>
      <a:accent4>
        <a:srgbClr val="000000"/>
      </a:accent4>
      <a:accent5>
        <a:srgbClr val="E3FBFE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2D2015"/>
        </a:dk1>
        <a:lt1>
          <a:srgbClr val="777777"/>
        </a:lt1>
        <a:dk2>
          <a:srgbClr val="523E26"/>
        </a:dk2>
        <a:lt2>
          <a:srgbClr val="DFC08D"/>
        </a:lt2>
        <a:accent1>
          <a:srgbClr val="B9DC91"/>
        </a:accent1>
        <a:accent2>
          <a:srgbClr val="6699CC"/>
        </a:accent2>
        <a:accent3>
          <a:srgbClr val="B3AFAC"/>
        </a:accent3>
        <a:accent4>
          <a:srgbClr val="656565"/>
        </a:accent4>
        <a:accent5>
          <a:srgbClr val="D9EBC7"/>
        </a:accent5>
        <a:accent6>
          <a:srgbClr val="5C8AB9"/>
        </a:accent6>
        <a:hlink>
          <a:srgbClr val="E66464"/>
        </a:hlink>
        <a:folHlink>
          <a:srgbClr val="6600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5C1F00"/>
        </a:dk1>
        <a:lt1>
          <a:srgbClr val="CCCC99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AEAE82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8572B"/>
        </a:dk1>
        <a:lt1>
          <a:srgbClr val="666699"/>
        </a:lt1>
        <a:dk2>
          <a:srgbClr val="66CCFF"/>
        </a:dk2>
        <a:lt2>
          <a:srgbClr val="3E3E5C"/>
        </a:lt2>
        <a:accent1>
          <a:srgbClr val="CCCC99"/>
        </a:accent1>
        <a:accent2>
          <a:srgbClr val="FFFFCC"/>
        </a:accent2>
        <a:accent3>
          <a:srgbClr val="B8B8CA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99"/>
        </a:dk1>
        <a:lt1>
          <a:srgbClr val="666666"/>
        </a:lt1>
        <a:dk2>
          <a:srgbClr val="000000"/>
        </a:dk2>
        <a:lt2>
          <a:srgbClr val="33CCFF"/>
        </a:lt2>
        <a:accent1>
          <a:srgbClr val="D2D2D2"/>
        </a:accent1>
        <a:accent2>
          <a:srgbClr val="8DC6FF"/>
        </a:accent2>
        <a:accent3>
          <a:srgbClr val="AAAAAA"/>
        </a:accent3>
        <a:accent4>
          <a:srgbClr val="565656"/>
        </a:accent4>
        <a:accent5>
          <a:srgbClr val="E5E5E5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3366CC"/>
        </a:lt1>
        <a:dk2>
          <a:srgbClr val="000099"/>
        </a:dk2>
        <a:lt2>
          <a:srgbClr val="006699"/>
        </a:lt2>
        <a:accent1>
          <a:srgbClr val="99CCFF"/>
        </a:accent1>
        <a:accent2>
          <a:srgbClr val="FF9900"/>
        </a:accent2>
        <a:accent3>
          <a:srgbClr val="AAAACA"/>
        </a:accent3>
        <a:accent4>
          <a:srgbClr val="2A56AE"/>
        </a:accent4>
        <a:accent5>
          <a:srgbClr val="CAE2FF"/>
        </a:accent5>
        <a:accent6>
          <a:srgbClr val="E78A00"/>
        </a:accent6>
        <a:hlink>
          <a:srgbClr val="009999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CEF9FE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3FBFE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F66F0A"/>
        </a:dk2>
        <a:lt2>
          <a:srgbClr val="808080"/>
        </a:lt2>
        <a:accent1>
          <a:srgbClr val="99CCFF"/>
        </a:accent1>
        <a:accent2>
          <a:srgbClr val="CCFF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E7E7"/>
        </a:accent6>
        <a:hlink>
          <a:srgbClr val="006699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heckerboard keyboard design template">
  <a:themeElements>
    <a:clrScheme name="Default Design 9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CEF9FE"/>
      </a:accent1>
      <a:accent2>
        <a:srgbClr val="8DC6FF"/>
      </a:accent2>
      <a:accent3>
        <a:srgbClr val="ECFAF7"/>
      </a:accent3>
      <a:accent4>
        <a:srgbClr val="000000"/>
      </a:accent4>
      <a:accent5>
        <a:srgbClr val="E3FBFE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2D2015"/>
        </a:dk1>
        <a:lt1>
          <a:srgbClr val="777777"/>
        </a:lt1>
        <a:dk2>
          <a:srgbClr val="523E26"/>
        </a:dk2>
        <a:lt2>
          <a:srgbClr val="DFC08D"/>
        </a:lt2>
        <a:accent1>
          <a:srgbClr val="B9DC91"/>
        </a:accent1>
        <a:accent2>
          <a:srgbClr val="6699CC"/>
        </a:accent2>
        <a:accent3>
          <a:srgbClr val="B3AFAC"/>
        </a:accent3>
        <a:accent4>
          <a:srgbClr val="656565"/>
        </a:accent4>
        <a:accent5>
          <a:srgbClr val="D9EBC7"/>
        </a:accent5>
        <a:accent6>
          <a:srgbClr val="5C8AB9"/>
        </a:accent6>
        <a:hlink>
          <a:srgbClr val="E66464"/>
        </a:hlink>
        <a:folHlink>
          <a:srgbClr val="6600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5C1F00"/>
        </a:dk1>
        <a:lt1>
          <a:srgbClr val="CCCC99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AEAE82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8572B"/>
        </a:dk1>
        <a:lt1>
          <a:srgbClr val="666699"/>
        </a:lt1>
        <a:dk2>
          <a:srgbClr val="66CCFF"/>
        </a:dk2>
        <a:lt2>
          <a:srgbClr val="3E3E5C"/>
        </a:lt2>
        <a:accent1>
          <a:srgbClr val="CCCC99"/>
        </a:accent1>
        <a:accent2>
          <a:srgbClr val="FFFFCC"/>
        </a:accent2>
        <a:accent3>
          <a:srgbClr val="B8B8CA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99"/>
        </a:dk1>
        <a:lt1>
          <a:srgbClr val="666666"/>
        </a:lt1>
        <a:dk2>
          <a:srgbClr val="000000"/>
        </a:dk2>
        <a:lt2>
          <a:srgbClr val="33CCFF"/>
        </a:lt2>
        <a:accent1>
          <a:srgbClr val="D2D2D2"/>
        </a:accent1>
        <a:accent2>
          <a:srgbClr val="8DC6FF"/>
        </a:accent2>
        <a:accent3>
          <a:srgbClr val="AAAAAA"/>
        </a:accent3>
        <a:accent4>
          <a:srgbClr val="565656"/>
        </a:accent4>
        <a:accent5>
          <a:srgbClr val="E5E5E5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3366CC"/>
        </a:lt1>
        <a:dk2>
          <a:srgbClr val="000099"/>
        </a:dk2>
        <a:lt2>
          <a:srgbClr val="006699"/>
        </a:lt2>
        <a:accent1>
          <a:srgbClr val="99CCFF"/>
        </a:accent1>
        <a:accent2>
          <a:srgbClr val="FF9900"/>
        </a:accent2>
        <a:accent3>
          <a:srgbClr val="AAAACA"/>
        </a:accent3>
        <a:accent4>
          <a:srgbClr val="2A56AE"/>
        </a:accent4>
        <a:accent5>
          <a:srgbClr val="CAE2FF"/>
        </a:accent5>
        <a:accent6>
          <a:srgbClr val="E78A00"/>
        </a:accent6>
        <a:hlink>
          <a:srgbClr val="009999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CEF9FE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3FBFE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F66F0A"/>
        </a:dk2>
        <a:lt2>
          <a:srgbClr val="808080"/>
        </a:lt2>
        <a:accent1>
          <a:srgbClr val="99CCFF"/>
        </a:accent1>
        <a:accent2>
          <a:srgbClr val="CCFF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E7E7"/>
        </a:accent6>
        <a:hlink>
          <a:srgbClr val="006699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W_NewYo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Checkerboard keyboard design template">
  <a:themeElements>
    <a:clrScheme name="Default Design 9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CEF9FE"/>
      </a:accent1>
      <a:accent2>
        <a:srgbClr val="8DC6FF"/>
      </a:accent2>
      <a:accent3>
        <a:srgbClr val="ECFAF7"/>
      </a:accent3>
      <a:accent4>
        <a:srgbClr val="000000"/>
      </a:accent4>
      <a:accent5>
        <a:srgbClr val="E3FBFE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2D2015"/>
        </a:dk1>
        <a:lt1>
          <a:srgbClr val="777777"/>
        </a:lt1>
        <a:dk2>
          <a:srgbClr val="523E26"/>
        </a:dk2>
        <a:lt2>
          <a:srgbClr val="DFC08D"/>
        </a:lt2>
        <a:accent1>
          <a:srgbClr val="B9DC91"/>
        </a:accent1>
        <a:accent2>
          <a:srgbClr val="6699CC"/>
        </a:accent2>
        <a:accent3>
          <a:srgbClr val="B3AFAC"/>
        </a:accent3>
        <a:accent4>
          <a:srgbClr val="656565"/>
        </a:accent4>
        <a:accent5>
          <a:srgbClr val="D9EBC7"/>
        </a:accent5>
        <a:accent6>
          <a:srgbClr val="5C8AB9"/>
        </a:accent6>
        <a:hlink>
          <a:srgbClr val="E66464"/>
        </a:hlink>
        <a:folHlink>
          <a:srgbClr val="6600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5C1F00"/>
        </a:dk1>
        <a:lt1>
          <a:srgbClr val="CCCC99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AEAE82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8572B"/>
        </a:dk1>
        <a:lt1>
          <a:srgbClr val="666699"/>
        </a:lt1>
        <a:dk2>
          <a:srgbClr val="66CCFF"/>
        </a:dk2>
        <a:lt2>
          <a:srgbClr val="3E3E5C"/>
        </a:lt2>
        <a:accent1>
          <a:srgbClr val="CCCC99"/>
        </a:accent1>
        <a:accent2>
          <a:srgbClr val="FFFFCC"/>
        </a:accent2>
        <a:accent3>
          <a:srgbClr val="B8B8CA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99"/>
        </a:dk1>
        <a:lt1>
          <a:srgbClr val="666666"/>
        </a:lt1>
        <a:dk2>
          <a:srgbClr val="000000"/>
        </a:dk2>
        <a:lt2>
          <a:srgbClr val="33CCFF"/>
        </a:lt2>
        <a:accent1>
          <a:srgbClr val="D2D2D2"/>
        </a:accent1>
        <a:accent2>
          <a:srgbClr val="8DC6FF"/>
        </a:accent2>
        <a:accent3>
          <a:srgbClr val="AAAAAA"/>
        </a:accent3>
        <a:accent4>
          <a:srgbClr val="565656"/>
        </a:accent4>
        <a:accent5>
          <a:srgbClr val="E5E5E5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3366CC"/>
        </a:lt1>
        <a:dk2>
          <a:srgbClr val="000099"/>
        </a:dk2>
        <a:lt2>
          <a:srgbClr val="006699"/>
        </a:lt2>
        <a:accent1>
          <a:srgbClr val="99CCFF"/>
        </a:accent1>
        <a:accent2>
          <a:srgbClr val="FF9900"/>
        </a:accent2>
        <a:accent3>
          <a:srgbClr val="AAAACA"/>
        </a:accent3>
        <a:accent4>
          <a:srgbClr val="2A56AE"/>
        </a:accent4>
        <a:accent5>
          <a:srgbClr val="CAE2FF"/>
        </a:accent5>
        <a:accent6>
          <a:srgbClr val="E78A00"/>
        </a:accent6>
        <a:hlink>
          <a:srgbClr val="009999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CEF9FE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3FBFE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F66F0A"/>
        </a:dk2>
        <a:lt2>
          <a:srgbClr val="808080"/>
        </a:lt2>
        <a:accent1>
          <a:srgbClr val="99CCFF"/>
        </a:accent1>
        <a:accent2>
          <a:srgbClr val="CCFF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E7E7"/>
        </a:accent6>
        <a:hlink>
          <a:srgbClr val="006699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2028</Words>
  <Application>Microsoft Office PowerPoint</Application>
  <PresentationFormat>นำเสนอทางหน้าจอ (4:3)</PresentationFormat>
  <Paragraphs>522</Paragraphs>
  <Slides>58</Slides>
  <Notes>2</Notes>
  <HiddenSlides>0</HiddenSlides>
  <MMClips>1</MMClips>
  <ScaleCrop>false</ScaleCrop>
  <HeadingPairs>
    <vt:vector size="8" baseType="variant">
      <vt:variant>
        <vt:lpstr>แบบอักษรที่ถูกใช้</vt:lpstr>
      </vt:variant>
      <vt:variant>
        <vt:i4>15</vt:i4>
      </vt:variant>
      <vt:variant>
        <vt:lpstr>ชุดรูปแบบ</vt:lpstr>
      </vt:variant>
      <vt:variant>
        <vt:i4>10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58</vt:i4>
      </vt:variant>
    </vt:vector>
  </HeadingPairs>
  <TitlesOfParts>
    <vt:vector size="84" baseType="lpstr">
      <vt:lpstr>Arial</vt:lpstr>
      <vt:lpstr>Angsana New</vt:lpstr>
      <vt:lpstr>AngsanaUPC</vt:lpstr>
      <vt:lpstr>Tw Cen MT</vt:lpstr>
      <vt:lpstr>FreesiaUPC</vt:lpstr>
      <vt:lpstr>Wingdings</vt:lpstr>
      <vt:lpstr>Calibri</vt:lpstr>
      <vt:lpstr>Cordia New</vt:lpstr>
      <vt:lpstr>BrowalliaUPC</vt:lpstr>
      <vt:lpstr>DB Ramintra X</vt:lpstr>
      <vt:lpstr>TH Niramit AS</vt:lpstr>
      <vt:lpstr>Helvetica</vt:lpstr>
      <vt:lpstr>ヒラギノ角ゴ ProN W6</vt:lpstr>
      <vt:lpstr>Arial Black</vt:lpstr>
      <vt:lpstr>Wingdings 2</vt:lpstr>
      <vt:lpstr>WidescreenPresentation</vt:lpstr>
      <vt:lpstr>15_ชุดรูปแบบของ Office</vt:lpstr>
      <vt:lpstr>16_ชุดรูปแบบของ Office</vt:lpstr>
      <vt:lpstr>Checkerboard keyboard design template</vt:lpstr>
      <vt:lpstr>ชุดรูปแบบของ Office</vt:lpstr>
      <vt:lpstr>1_Checkerboard keyboard design template</vt:lpstr>
      <vt:lpstr>2_Checkerboard keyboard design template</vt:lpstr>
      <vt:lpstr>TW_NewYork</vt:lpstr>
      <vt:lpstr>3_Checkerboard keyboard design template</vt:lpstr>
      <vt:lpstr>4_Checkerboard keyboard design template</vt:lpstr>
      <vt:lpstr>แผ่นงาน Microsoft Office Excel 97-2003</vt:lpstr>
      <vt:lpstr>รายงานผลการปฏิบัติงานประจำปีงบประมาณ 2555 </vt:lpstr>
      <vt:lpstr>สรุปรายงานผลการปฏิบัติงานประจำปี งบประมาณ 2555  ต.ค. 2554 – ก.ย. 2555</vt:lpstr>
      <vt:lpstr>งานดูแล และพัฒนาเว็บไซต์หลักของมหาวิทยาลัย</vt:lpstr>
      <vt:lpstr>ภาพนิ่ง 4</vt:lpstr>
      <vt:lpstr>ภาพนิ่ง 5</vt:lpstr>
      <vt:lpstr>งานดูแลและพัฒนาเว็บไซต์หลักของมหาวิทยาลัย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งานดูแลและพัฒนาเว็บไซต์สถานีข่าว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งานดูแลระบบการเรียนการสอน  LMS</vt:lpstr>
      <vt:lpstr>จัดฝึกอบรมการใช้งานระบบให้แก่อาจารย์ผู้สอน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งานระบบศูนย์สอบอิเล็กทรอนิกส์</vt:lpstr>
      <vt:lpstr>งานระบบศูนย์สอบอิเล็กทรอนิกส์</vt:lpstr>
      <vt:lpstr>งานระบบศูนย์สอบอิเล็กทรอนิกส์</vt:lpstr>
      <vt:lpstr>งานระบบศูนย์สอบอิเล็กทรอนิกส์</vt:lpstr>
      <vt:lpstr>งานระบบศูนย์สอบอิเล็กทรอนิกส์</vt:lpstr>
      <vt:lpstr>งานระบบศูนย์สอบอิเล็กทรอนิกส์</vt:lpstr>
      <vt:lpstr>งานระบบศูนย์สอบอิเล็กทรอนิกส์</vt:lpstr>
      <vt:lpstr>งานถ่ายทอดสด Live Broadcast</vt:lpstr>
      <vt:lpstr>ในปีงบประมาณ 2555 มีการให้ความอนุเคราะห์ถ่ายทอด และบันทึกเทป ให้แก่หน่วยงานภายในมหาวิทยาลัย  จำนวน 30 ครั้ง</vt:lpstr>
      <vt:lpstr>ภาพนิ่ง 41</vt:lpstr>
      <vt:lpstr>ภาพนิ่ง 42</vt:lpstr>
      <vt:lpstr>ภาพนิ่ง 43</vt:lpstr>
      <vt:lpstr>ภาพนิ่ง 44</vt:lpstr>
      <vt:lpstr>ภาพนิ่ง 45</vt:lpstr>
      <vt:lpstr>ภาพนิ่ง 46</vt:lpstr>
      <vt:lpstr>การผลิตผลงานในปีที่ผ่านมา โดยแยกตามประเภทของเนื้อหา ได้เป็น 8 รายการ ได้แก่</vt:lpstr>
      <vt:lpstr>ภาพนิ่ง 48</vt:lpstr>
      <vt:lpstr>ภาพนิ่ง 49</vt:lpstr>
      <vt:lpstr>ภาพนิ่ง 50</vt:lpstr>
      <vt:lpstr>ภาพนิ่ง 51</vt:lpstr>
      <vt:lpstr>ภาพนิ่ง 52</vt:lpstr>
      <vt:lpstr>ภาพนิ่ง 53</vt:lpstr>
      <vt:lpstr>ภาพนิ่ง 54</vt:lpstr>
      <vt:lpstr>ภาพนิ่ง 55</vt:lpstr>
      <vt:lpstr>ภาพนิ่ง 56</vt:lpstr>
      <vt:lpstr>ภาพนิ่ง 57</vt:lpstr>
      <vt:lpstr>!!!  THANK YOU  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2012-10-03T03:50:39Z</dcterms:created>
  <dcterms:modified xsi:type="dcterms:W3CDTF">2012-10-07T11:40:17Z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