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39"/>
  </p:notesMasterIdLst>
  <p:sldIdLst>
    <p:sldId id="256" r:id="rId2"/>
    <p:sldId id="259" r:id="rId3"/>
    <p:sldId id="260" r:id="rId4"/>
    <p:sldId id="296" r:id="rId5"/>
    <p:sldId id="298" r:id="rId6"/>
    <p:sldId id="345" r:id="rId7"/>
    <p:sldId id="297" r:id="rId8"/>
    <p:sldId id="346" r:id="rId9"/>
    <p:sldId id="363" r:id="rId10"/>
    <p:sldId id="423" r:id="rId11"/>
    <p:sldId id="439" r:id="rId12"/>
    <p:sldId id="440" r:id="rId13"/>
    <p:sldId id="441" r:id="rId14"/>
    <p:sldId id="442" r:id="rId15"/>
    <p:sldId id="443" r:id="rId16"/>
    <p:sldId id="444" r:id="rId17"/>
    <p:sldId id="425" r:id="rId18"/>
    <p:sldId id="303" r:id="rId19"/>
    <p:sldId id="305" r:id="rId20"/>
    <p:sldId id="426" r:id="rId21"/>
    <p:sldId id="429" r:id="rId22"/>
    <p:sldId id="430" r:id="rId23"/>
    <p:sldId id="315" r:id="rId24"/>
    <p:sldId id="316" r:id="rId25"/>
    <p:sldId id="366" r:id="rId26"/>
    <p:sldId id="432" r:id="rId27"/>
    <p:sldId id="462" r:id="rId28"/>
    <p:sldId id="463" r:id="rId29"/>
    <p:sldId id="477" r:id="rId30"/>
    <p:sldId id="467" r:id="rId31"/>
    <p:sldId id="482" r:id="rId32"/>
    <p:sldId id="481" r:id="rId33"/>
    <p:sldId id="480" r:id="rId34"/>
    <p:sldId id="474" r:id="rId35"/>
    <p:sldId id="478" r:id="rId36"/>
    <p:sldId id="479" r:id="rId37"/>
    <p:sldId id="295" r:id="rId38"/>
  </p:sldIdLst>
  <p:sldSz cx="9144000" cy="6858000" type="screen4x3"/>
  <p:notesSz cx="6858000" cy="9144000"/>
  <p:embeddedFontLst>
    <p:embeddedFont>
      <p:font typeface="Angsana New" pitchFamily="18" charset="-34"/>
      <p:regular r:id="rId40"/>
      <p:bold r:id="rId41"/>
      <p:italic r:id="rId42"/>
      <p:boldItalic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Cordia New" pitchFamily="34" charset="-34"/>
      <p:regular r:id="rId48"/>
      <p:bold r:id="rId49"/>
      <p:italic r:id="rId50"/>
      <p:boldItalic r:id="rId51"/>
    </p:embeddedFont>
    <p:embeddedFont>
      <p:font typeface="맑은 고딕" charset="-127"/>
      <p:regular r:id="rId52"/>
      <p:bold r:id="rId53"/>
    </p:embeddedFont>
    <p:embeddedFont>
      <p:font typeface="Arial Black" pitchFamily="34" charset="0"/>
      <p:regular r:id="rId54"/>
    </p:embeddedFont>
    <p:embeddedFont>
      <p:font typeface="Impact" pitchFamily="34" charset="0"/>
      <p:regular r:id="rId55"/>
    </p:embeddedFont>
    <p:embeddedFont>
      <p:font typeface="TH SarabunPSK" pitchFamily="34" charset="-34"/>
      <p:regular r:id="rId56"/>
      <p:bold r:id="rId57"/>
      <p:italic r:id="rId58"/>
      <p:boldItalic r:id="rId59"/>
    </p:embeddedFont>
    <p:embeddedFont>
      <p:font typeface="굴림" pitchFamily="34" charset="-127"/>
      <p:regular r:id="rId60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9167" autoAdjust="0"/>
  </p:normalViewPr>
  <p:slideViewPr>
    <p:cSldViewPr>
      <p:cViewPr>
        <p:scale>
          <a:sx n="107" d="100"/>
          <a:sy n="107" d="100"/>
        </p:scale>
        <p:origin x="-180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5F55-6E21-4352-A9A0-9E788E2CF523}" type="datetimeFigureOut">
              <a:rPr lang="th-TH"/>
              <a:pPr>
                <a:defRPr/>
              </a:pPr>
              <a:t>17/08/55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A36B12-DA17-4F07-A386-D3EE6722895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2789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903496-75B1-4759-A54C-20564893BBEB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0F4A93-BFE5-436A-AFAE-6F57F154B07F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BDBDF9-6068-4C6D-8BCB-FB87287520DB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14DFE3-F923-456F-8D3F-72CA99F8D202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D9923F-A034-48B5-82AB-37322D5D1930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919449-E2E8-4CED-A020-5C660FB10830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591654-5862-49F5-A473-C2426F402C06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A1BD59-9D04-4131-B53A-C99C54BF300D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96A954-7D43-485F-BD21-ADE7DBA00AFE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878390D-7070-4C7E-954A-BB9DE6E6FF79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4C57EC-A6C0-44DA-9E99-058E97359B2B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BCC1CA-C37F-48C0-A48C-4467354D1737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DC5C23C-F227-4B35-9F69-9724F5289174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8B4442-3371-4056-91DC-69FA9207FE2C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F6C4F7-0501-4743-86F1-9022791DFE87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9EB8F20-9E89-4765-A241-C57E13814FB5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BFE163-5271-4099-BF39-6365B704A3F0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292B6E-C3A6-4A48-92AF-BD06E893B83A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559FC4-7C21-44BB-92B2-4C2E63F01B24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ju_stationary\ppt\ppt_head\pp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:\mju_stationary\ppt\ref pic\mju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5643563"/>
            <a:ext cx="1214437" cy="1214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กลุ่ม 11"/>
          <p:cNvGrpSpPr>
            <a:grpSpLocks/>
          </p:cNvGrpSpPr>
          <p:nvPr/>
        </p:nvGrpSpPr>
        <p:grpSpPr bwMode="auto">
          <a:xfrm>
            <a:off x="5294313" y="5929313"/>
            <a:ext cx="3349625" cy="569912"/>
            <a:chOff x="5294781" y="5929313"/>
            <a:chExt cx="3349157" cy="569448"/>
          </a:xfrm>
        </p:grpSpPr>
        <p:pic>
          <p:nvPicPr>
            <p:cNvPr id="7" name="Picture 8" descr="E:\mju_stationary\ppt\ref pic\text04.png"/>
            <p:cNvPicPr>
              <a:picLocks noChangeAspect="1" noChangeArrowheads="1"/>
            </p:cNvPicPr>
            <p:nvPr userDrawn="1"/>
          </p:nvPicPr>
          <p:blipFill>
            <a:blip r:embed="rId4">
              <a:lum bright="-82000"/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5301130" y="5929313"/>
              <a:ext cx="3342808" cy="35848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3" descr="E:\mju_stationary\ppt\ref pic\text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4781" y="6349657"/>
              <a:ext cx="3322173" cy="14910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71684" y="2714620"/>
            <a:ext cx="6672282" cy="727071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28988" y="3513129"/>
            <a:ext cx="5414978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647172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EE6C-ADB8-429F-9BBC-160C51905802}" type="datetimeFigureOut">
              <a:rPr lang="th-TH"/>
              <a:pPr>
                <a:defRPr/>
              </a:pPr>
              <a:t>17/08/55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8441-F3CC-4A0A-AB7E-BCBF8F1757E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793971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95F4-5B66-46FD-9E5E-51666990ED62}" type="datetimeFigureOut">
              <a:rPr lang="th-TH"/>
              <a:pPr>
                <a:defRPr/>
              </a:pPr>
              <a:t>17/08/55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BD2B-ACE3-4295-AD29-83B224C9F3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073176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ju_stationary\ppt\ppt_head\ppt_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572133" cy="685800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สี่เหลี่ยมผืนผ้า 7"/>
          <p:cNvSpPr/>
          <p:nvPr/>
        </p:nvSpPr>
        <p:spPr>
          <a:xfrm>
            <a:off x="0" y="6454796"/>
            <a:ext cx="9144000" cy="428628"/>
          </a:xfrm>
          <a:prstGeom prst="rect">
            <a:avLst/>
          </a:prstGeom>
          <a:solidFill>
            <a:srgbClr val="7EC234">
              <a:alpha val="77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 8"/>
          <p:cNvSpPr/>
          <p:nvPr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7" name="Picture 6" descr="E:\text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6507163"/>
            <a:ext cx="1870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E:\mju_stationary\ppt\ref pic\text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6475413"/>
            <a:ext cx="5214938" cy="2349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757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4561059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8BF3C-0FBE-42B4-B025-03F049EA3698}" type="datetimeFigureOut">
              <a:rPr lang="th-TH"/>
              <a:pPr>
                <a:defRPr/>
              </a:pPr>
              <a:t>17/08/55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7347-12A4-4118-BF3D-10C0E6BDE1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333722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F2F3-45F2-426A-AB0F-4FAC85DB502A}" type="datetimeFigureOut">
              <a:rPr lang="th-TH"/>
              <a:pPr>
                <a:defRPr/>
              </a:pPr>
              <a:t>17/08/55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B550F-D55C-4929-B01E-D8DD4541D16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962079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20C5-2D42-4973-9771-D5AE8B70CCC5}" type="datetimeFigureOut">
              <a:rPr lang="th-TH"/>
              <a:pPr>
                <a:defRPr/>
              </a:pPr>
              <a:t>17/08/55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E079-6AB8-4896-970F-F9EFD8204B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489541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DD0C-C217-4813-BBA9-6E2C1BD18C05}" type="datetimeFigureOut">
              <a:rPr lang="th-TH"/>
              <a:pPr>
                <a:defRPr/>
              </a:pPr>
              <a:t>17/08/55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5795-7A45-4FE7-9FB0-A7160E4211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999688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1AD0-BF1A-480B-92E4-46F5A5CD6B0C}" type="datetimeFigureOut">
              <a:rPr lang="th-TH"/>
              <a:pPr>
                <a:defRPr/>
              </a:pPr>
              <a:t>17/08/55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7A2F-36A9-4494-8839-93EC12CE2CD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091494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D5AC-1CD7-44AC-8ADF-1E9180D15267}" type="datetimeFigureOut">
              <a:rPr lang="th-TH"/>
              <a:pPr>
                <a:defRPr/>
              </a:pPr>
              <a:t>17/08/55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9D39D-9C35-444E-A0A9-DC4F3BF905B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5145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5A86-91DC-49FA-A04A-DBD98B66A612}" type="datetimeFigureOut">
              <a:rPr lang="th-TH"/>
              <a:pPr>
                <a:defRPr/>
              </a:pPr>
              <a:t>17/08/55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F42-6DDF-4C19-B40C-0087D6A6477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216633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084F93-BD24-44D3-A225-369D964DBA1F}" type="datetimeFigureOut">
              <a:rPr lang="th-TH"/>
              <a:pPr>
                <a:defRPr/>
              </a:pPr>
              <a:t>17/08/55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6EDE4F-EE16-4964-8170-40006ECABE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2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3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4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5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6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1675" y="2714625"/>
            <a:ext cx="6672263" cy="727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8975" y="3513138"/>
            <a:ext cx="5414963" cy="6143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4" descr="PPTD47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284663" y="2636838"/>
            <a:ext cx="4787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งานระบบเครือข่าย</a:t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Networking System and Internet Services )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굴림" charset="-127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042988" y="1071563"/>
            <a:ext cx="7850187" cy="5237162"/>
          </a:xfrm>
        </p:spPr>
        <p:txBody>
          <a:bodyPr/>
          <a:lstStyle/>
          <a:p>
            <a:pPr marL="0" lvl="1" indent="0" algn="thaiDist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Local Link 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ไปมหาวิทยาลัยแม่โจ้-ชุมพร 10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Mbps 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CAT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933450" lvl="1" indent="-533400" algn="thaiDist" eaLnBrk="1" hangingPunct="1"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เดือน กรกฎาคม 2555 ปริมาณการใช้งานสูงสุดที่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21.82 Mbps</a:t>
            </a:r>
            <a:endParaRPr lang="th-TH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933450" lvl="1" indent="-533400" algn="thaiDist" eaLnBrk="1" hangingPunct="1"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36838"/>
            <a:ext cx="8118475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187450" y="1412875"/>
            <a:ext cx="7200900" cy="489585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สถิติการให้บริการระบบ 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VPN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เดือน กรกฎาคม 2555</a:t>
            </a:r>
            <a:endParaRPr lang="en-US" sz="28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นักศึกษา  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	    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บัญชีรายชื่อ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บุคลากร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  51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บัญชีรายชื่อ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รวม	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  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56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บัญชีรายชื่อ</a:t>
            </a: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9592" y="980728"/>
          <a:ext cx="7632847" cy="5112572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chemeClr val="tx1">
                      <a:alpha val="38000"/>
                    </a:schemeClr>
                  </a:outerShdw>
                </a:effectLst>
                <a:tableStyleId>{35758FB7-9AC5-4552-8A53-C91805E547FA}</a:tableStyleId>
              </a:tblPr>
              <a:tblGrid>
                <a:gridCol w="2232248"/>
                <a:gridCol w="1512168"/>
                <a:gridCol w="2160240"/>
                <a:gridCol w="1728191"/>
              </a:tblGrid>
              <a:tr h="4736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บุคลากรที่ใช้บริการสูงสุด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นักศึกษาที่ใช้บริการสูงสุด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36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surapon_r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mju48401416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somchai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mju5512701006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prathomsap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mju5104101304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pansak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mju5204106345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umnarj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mju48401416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arthit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pongnare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seksans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nattaplon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warracho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827088" y="908050"/>
            <a:ext cx="7921625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จำนวนผู้ใช้งานระบบ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Remote Access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Table 4"/>
          <p:cNvGraphicFramePr>
            <a:graphicFrameLocks noGrp="1"/>
          </p:cNvGraphicFramePr>
          <p:nvPr/>
        </p:nvGraphicFramePr>
        <p:xfrm>
          <a:off x="1547664" y="1484784"/>
          <a:ext cx="5904656" cy="4886198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2863934"/>
                <a:gridCol w="3040722"/>
              </a:tblGrid>
              <a:tr h="3501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เดือน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จำนวนผู้ใช้ 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ปี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50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ตุลาคม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0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พฤศจิกายน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3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ธันวาคม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3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มกราคม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136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0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กุมภาพันธ์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68</a:t>
                      </a:r>
                      <a:endParaRPr lang="th-TH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0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มีนาคม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69</a:t>
                      </a:r>
                      <a:endParaRPr lang="en-GB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0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เมษายน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0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พฤษภาคม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37</a:t>
                      </a:r>
                      <a:endParaRPr lang="th-TH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0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มิถุนายน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45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0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กรกฎาคม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56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0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สิงหาคม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0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กันยายน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908050"/>
            <a:ext cx="6840538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จำนวนผู้ใช้งานระบบ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VPN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ทั้งหมด </a:t>
            </a:r>
          </a:p>
        </p:txBody>
      </p:sp>
      <p:graphicFrame>
        <p:nvGraphicFramePr>
          <p:cNvPr id="19460" name="Chart 6"/>
          <p:cNvGraphicFramePr>
            <a:graphicFrameLocks/>
          </p:cNvGraphicFramePr>
          <p:nvPr/>
        </p:nvGraphicFramePr>
        <p:xfrm>
          <a:off x="971550" y="1412875"/>
          <a:ext cx="7678738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Worksheet" r:id="rId4" imgW="8858250" imgH="6096000" progId="Excel.Sheet.8">
                  <p:embed/>
                </p:oleObj>
              </mc:Choice>
              <mc:Fallback>
                <p:oleObj name="Worksheet" r:id="rId4" imgW="8858250" imgH="6096000" progId="Excel.Shee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12875"/>
                        <a:ext cx="7678738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620713"/>
            <a:ext cx="7489825" cy="5381625"/>
          </a:xfrm>
        </p:spPr>
        <p:txBody>
          <a:bodyPr/>
          <a:lstStyle/>
          <a:p>
            <a:pPr eaLnBrk="1" hangingPunct="1">
              <a:defRPr/>
            </a:pPr>
            <a:r>
              <a:rPr lang="th-TH" b="1" kern="0" dirty="0" smtClean="0">
                <a:latin typeface="TH SarabunPSK" pitchFamily="34" charset="-34"/>
                <a:cs typeface="TH SarabunPSK" pitchFamily="34" charset="-34"/>
              </a:rPr>
              <a:t>สถิติการให้บริการระบบ </a:t>
            </a:r>
            <a:r>
              <a:rPr lang="en-US" b="1" kern="0" dirty="0" smtClean="0">
                <a:latin typeface="TH SarabunPSK" pitchFamily="34" charset="-34"/>
                <a:cs typeface="TH SarabunPSK" pitchFamily="34" charset="-34"/>
              </a:rPr>
              <a:t>VPN </a:t>
            </a:r>
            <a:r>
              <a:rPr lang="th-TH" b="1" kern="0" dirty="0" smtClean="0">
                <a:latin typeface="TH SarabunPSK" pitchFamily="34" charset="-34"/>
                <a:cs typeface="TH SarabunPSK" pitchFamily="34" charset="-34"/>
              </a:rPr>
              <a:t>ตามจำนวนครั้ง</a:t>
            </a:r>
            <a:endParaRPr lang="en-US" b="1" kern="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71688" y="1196975"/>
          <a:ext cx="5740400" cy="5012500"/>
        </p:xfrm>
        <a:graphic>
          <a:graphicData uri="http://schemas.openxmlformats.org/drawingml/2006/table">
            <a:tbl>
              <a:tblPr/>
              <a:tblGrid>
                <a:gridCol w="2644775"/>
                <a:gridCol w="3095625"/>
              </a:tblGrid>
              <a:tr h="365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เดือน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ปี 55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3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ตุลาคม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0640" marR="60640" marT="954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3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พฤศจิกายน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0640" marR="60640" marT="954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3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ธันวาคม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0640" marR="60640" marT="954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3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มกราคม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1,682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0640" marR="60640" marT="954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กุมภาพันธ์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1,548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มีนาคม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1,244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เมษายน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1,394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พฤษภาคม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1,221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มิถุนายน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imes New Roman" pitchFamily="18" charset="0"/>
                        </a:rPr>
                        <a:t>1,532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กรกฎาคม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imes New Roman" pitchFamily="18" charset="0"/>
                        </a:rPr>
                        <a:t>1,678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สิงหาคม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กันยายน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908050"/>
            <a:ext cx="6840538" cy="5238750"/>
          </a:xfrm>
        </p:spPr>
        <p:txBody>
          <a:bodyPr/>
          <a:lstStyle/>
          <a:p>
            <a:pPr eaLnBrk="1" hangingPunct="1">
              <a:defRPr/>
            </a:pPr>
            <a:r>
              <a:rPr lang="th-TH" b="1" kern="0" dirty="0" smtClean="0">
                <a:latin typeface="TH SarabunPSK" pitchFamily="34" charset="-34"/>
                <a:cs typeface="TH SarabunPSK" pitchFamily="34" charset="-34"/>
              </a:rPr>
              <a:t>สถิติการให้บริการระบบ </a:t>
            </a:r>
            <a:r>
              <a:rPr lang="en-US" b="1" kern="0" dirty="0" smtClean="0">
                <a:latin typeface="TH SarabunPSK" pitchFamily="34" charset="-34"/>
                <a:cs typeface="TH SarabunPSK" pitchFamily="34" charset="-34"/>
              </a:rPr>
              <a:t>VPN </a:t>
            </a:r>
            <a:r>
              <a:rPr lang="th-TH" b="1" kern="0" dirty="0" smtClean="0">
                <a:latin typeface="TH SarabunPSK" pitchFamily="34" charset="-34"/>
                <a:cs typeface="TH SarabunPSK" pitchFamily="34" charset="-34"/>
              </a:rPr>
              <a:t>ตามจำนวนครั้ง</a:t>
            </a:r>
            <a:endParaRPr lang="en-US" b="1" kern="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1508" name="Chart 6"/>
          <p:cNvGraphicFramePr>
            <a:graphicFrameLocks/>
          </p:cNvGraphicFramePr>
          <p:nvPr/>
        </p:nvGraphicFramePr>
        <p:xfrm>
          <a:off x="971550" y="1412875"/>
          <a:ext cx="7667625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Worksheet" r:id="rId4" imgW="8848725" imgH="6096000" progId="Excel.Sheet.8">
                  <p:embed/>
                </p:oleObj>
              </mc:Choice>
              <mc:Fallback>
                <p:oleObj name="Worksheet" r:id="rId4" imgW="8848725" imgH="6096000" progId="Excel.Shee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12875"/>
                        <a:ext cx="7667625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258888" y="836613"/>
            <a:ext cx="7200900" cy="5472112"/>
          </a:xfrm>
        </p:spPr>
        <p:txBody>
          <a:bodyPr/>
          <a:lstStyle/>
          <a:p>
            <a:pPr marL="444500" indent="-444500"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th-TH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สถิติการให้บริการระบบเครือข่ายไร้สายเดือน กรกฎาคม 55 จำนวน </a:t>
            </a:r>
            <a:r>
              <a:rPr 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238 </a:t>
            </a:r>
            <a:r>
              <a:rPr lang="th-TH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จุดให้บริการ</a:t>
            </a:r>
            <a:endParaRPr lang="en-US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นักศึกษา  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11</a:t>
            </a:r>
            <a:r>
              <a:rPr lang="en-US" sz="3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132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บัญชีรายชื่อ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บุคลากร 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   858 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บัญชีรายชื่อ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รวม	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11,990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บัญชีรายชื่อ</a:t>
            </a: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06705"/>
              </p:ext>
            </p:extLst>
          </p:nvPr>
        </p:nvGraphicFramePr>
        <p:xfrm>
          <a:off x="1331640" y="3212976"/>
          <a:ext cx="6984776" cy="3018769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chemeClr val="tx1">
                      <a:alpha val="38000"/>
                    </a:schemeClr>
                  </a:outerShdw>
                </a:effectLst>
                <a:tableStyleId>{35758FB7-9AC5-4552-8A53-C91805E547FA}</a:tableStyleId>
              </a:tblPr>
              <a:tblGrid>
                <a:gridCol w="1846295"/>
                <a:gridCol w="1258050"/>
                <a:gridCol w="2584287"/>
                <a:gridCol w="1296144"/>
              </a:tblGrid>
              <a:tr h="4736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นักศึกษาที่ใช้บริการสูงสุด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บุคลากรที่ใช้บริการสูงสุด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24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mju5505104323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468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D023DBE5FB1C(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อ.</a:t>
                      </a:r>
                      <a:r>
                        <a:rPr lang="th-TH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อานัท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1268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mju5418102322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467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8CFABA64151A(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สุกัญญา </a:t>
                      </a:r>
                      <a:r>
                        <a:rPr lang="th-TH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อิ่น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แก้ว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mju5505104344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00260876EDEC(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iphone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พี่</a:t>
                      </a:r>
                      <a:r>
                        <a:rPr lang="th-TH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เสิอ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mju5505101402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EC852F200A6A(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ipad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อ.อดิศร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596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mju5506103411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78D6F0A89812(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สันต์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IT)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908050"/>
            <a:ext cx="7127875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สถิติการให้บริการระบบเครือข่ายไร้สาย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(Wireless)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1042988" y="1484313"/>
          <a:ext cx="7213600" cy="5076825"/>
        </p:xfrm>
        <a:graphic>
          <a:graphicData uri="http://schemas.openxmlformats.org/drawingml/2006/table">
            <a:tbl>
              <a:tblPr/>
              <a:tblGrid>
                <a:gridCol w="2465387"/>
                <a:gridCol w="1582738"/>
                <a:gridCol w="1582737"/>
                <a:gridCol w="1582738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เดือน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จำนวนผู้ใช้ ปี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จำนวนผู้ใช้ ปี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จำนวนผู้ใช้ ปี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ตุลาคม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3,525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6,626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9,184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พฤศจิกายน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4,155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7,888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630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ธันวาคม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3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980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7,878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241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มกราคม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453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626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9,429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กุมภาพันธ์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4,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849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11,135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มีนาคม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623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7,582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8,302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เมษายน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1,410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4,234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4,885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พฤษภาคม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1,877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,017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5,950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มิถุนายน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5,538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6,156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10,835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กรกฎาคม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7,200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6,346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11,990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สิงหาคม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7,642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6,667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กันยายน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8,425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7,794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457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881096"/>
              </p:ext>
            </p:extLst>
          </p:nvPr>
        </p:nvGraphicFramePr>
        <p:xfrm>
          <a:off x="777875" y="839788"/>
          <a:ext cx="8247063" cy="553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Worksheet" r:id="rId4" imgW="8248650" imgH="5400675" progId="Excel.Sheet.8">
                  <p:embed/>
                </p:oleObj>
              </mc:Choice>
              <mc:Fallback>
                <p:oleObj name="Worksheet" r:id="rId4" imgW="8248650" imgH="5400675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839788"/>
                        <a:ext cx="8247063" cy="553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424863" cy="1008062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สรุปรายงานผลการปฏิบัติงานประจำเดือน 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กรกฎาคม 2555</a:t>
            </a:r>
            <a:endParaRPr lang="ko-KR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굴림" charset="-127"/>
              <a:cs typeface="TH SarabunPSK" pitchFamily="34" charset="-34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1206500" y="1700213"/>
            <a:ext cx="7429500" cy="708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Internet Bandwidth) 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gray">
          <a:xfrm>
            <a:off x="1187450" y="2781300"/>
            <a:ext cx="7429500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1187450" y="3860800"/>
            <a:ext cx="7429500" cy="706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lvl="1" indent="-4572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พฤติกรรมการใช้งานระบบเครือข่าย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1187450" y="4868863"/>
            <a:ext cx="7429500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lvl="1" indent="-4572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สรุปงานระบบเครือข่ายฯและปัญหา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908050"/>
            <a:ext cx="7488237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จำนวนการใช้งานระบบเครือข่ายไร้สาย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ใช้งานสูงสุดในวันที่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2555 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เวลา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13.15 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น. 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จำนวนผู้ใช้งาน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3,011 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2348880"/>
            <a:ext cx="8961437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908050"/>
            <a:ext cx="7488237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จำนวนการใช้งานระบบเครือข่ายไร้สาย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จุดให้บริการที่มีคนใช้งานมากที่สุด เดือน กรกฎาคม 2555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72592"/>
              </p:ext>
            </p:extLst>
          </p:nvPr>
        </p:nvGraphicFramePr>
        <p:xfrm>
          <a:off x="1331640" y="1835799"/>
          <a:ext cx="6985000" cy="447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98"/>
                <a:gridCol w="4335517"/>
                <a:gridCol w="1364885"/>
              </a:tblGrid>
              <a:tr h="720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Rank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AP/Device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ผู้ใช้งานทั้งหมด</a:t>
                      </a:r>
                    </a:p>
                  </a:txBody>
                  <a:tcPr marL="9525" marR="9525" marT="9526" marB="0" anchor="ctr"/>
                </a:tc>
              </a:tr>
              <a:tr h="3753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โรงอาหารเทิดกสิกร 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AP92)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4297</a:t>
                      </a:r>
                    </a:p>
                  </a:txBody>
                  <a:tcPr marL="9525" marR="9525" marT="9525" marB="0" anchor="b"/>
                </a:tc>
              </a:tr>
              <a:tr h="3753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อาคารพัฒนาวิสัยทัศน์ ชั้น 1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AP92)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3052</a:t>
                      </a:r>
                    </a:p>
                  </a:txBody>
                  <a:tcPr marL="9525" marR="9525" marT="9525" marB="0" anchor="b"/>
                </a:tc>
              </a:tr>
              <a:tr h="3753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อาคารสุวรรณวาจกกสิกิจ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ชั้น 1 (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AP92)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3452</a:t>
                      </a:r>
                    </a:p>
                  </a:txBody>
                  <a:tcPr marL="9525" marR="9525" marT="9525" marB="0" anchor="b"/>
                </a:tc>
              </a:tr>
              <a:tr h="3753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SAS-FL1 </a:t>
                      </a:r>
                      <a:r>
                        <a:rPr lang="th-TH" sz="20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AP92)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2587</a:t>
                      </a:r>
                    </a:p>
                  </a:txBody>
                  <a:tcPr marL="9525" marR="9525" marT="9525" marB="0" anchor="b"/>
                </a:tc>
              </a:tr>
              <a:tr h="3753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หอพักนักศึกษา</a:t>
                      </a:r>
                      <a:r>
                        <a:rPr lang="th-TH" sz="20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 ชั้น 3 (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AP92)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1214</a:t>
                      </a:r>
                    </a:p>
                  </a:txBody>
                  <a:tcPr marL="9525" marR="9525" marT="9525" marB="0" anchor="b"/>
                </a:tc>
              </a:tr>
              <a:tr h="3753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Business_5 (AP92)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1541</a:t>
                      </a:r>
                    </a:p>
                  </a:txBody>
                  <a:tcPr marL="9525" marR="9525" marT="9525" marB="0" anchor="b"/>
                </a:tc>
              </a:tr>
              <a:tr h="3753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SAS-FL3-Left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1322</a:t>
                      </a:r>
                    </a:p>
                  </a:txBody>
                  <a:tcPr marL="9525" marR="9525" marT="9525" marB="0" anchor="b"/>
                </a:tc>
              </a:tr>
              <a:tr h="3753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หอพักนักศึกษา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AP92)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447</a:t>
                      </a:r>
                    </a:p>
                  </a:txBody>
                  <a:tcPr marL="9525" marR="9525" marT="9525" marB="0" anchor="b"/>
                </a:tc>
              </a:tr>
              <a:tr h="3753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หอพักนักศึกษา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AP92)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544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หอพักนักศึกษา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AP92)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517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908050"/>
            <a:ext cx="7488237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จำนวนการใช้งานระบบเครือข่ายไร้สาย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จุดให้บริการที่มีคนใช้งานน้อยที่สุด กรกฎาคม 2555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70960"/>
              </p:ext>
            </p:extLst>
          </p:nvPr>
        </p:nvGraphicFramePr>
        <p:xfrm>
          <a:off x="1187450" y="1965325"/>
          <a:ext cx="6985000" cy="4128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872"/>
                <a:gridCol w="4548372"/>
                <a:gridCol w="1380756"/>
              </a:tblGrid>
              <a:tr h="375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Rank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AP/Device</a:t>
                      </a: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ผู้ใช้งานทั้งหมด</a:t>
                      </a:r>
                    </a:p>
                  </a:txBody>
                  <a:tcPr marL="9525" marR="9525" marT="9521" marB="0" anchor="ctr"/>
                </a:tc>
              </a:tr>
              <a:tr h="3752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House_President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752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FLAT-KP1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</a:tr>
              <a:tr h="3752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FLAT-PK3_Right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</a:tr>
              <a:tr h="3752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FLAT-PK1_Left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</a:tr>
              <a:tr h="3752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FLAT-PK3_Mid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</a:tr>
              <a:tr h="3752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NANA-Hotel3-2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</a:tr>
              <a:tr h="3752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President_2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</a:tr>
              <a:tr h="3752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FLAT-CP2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</a:tr>
              <a:tr h="3752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FLAT-PK1_Mid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</a:tr>
              <a:tr h="3752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FLAT-PK2_Left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765175"/>
            <a:ext cx="6840538" cy="5237163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สถิติการให้บริการระบบ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IPTV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1042988" y="1268413"/>
          <a:ext cx="7489825" cy="5413377"/>
        </p:xfrm>
        <a:graphic>
          <a:graphicData uri="http://schemas.openxmlformats.org/drawingml/2006/table">
            <a:tbl>
              <a:tblPr/>
              <a:tblGrid>
                <a:gridCol w="1296987"/>
                <a:gridCol w="2232025"/>
                <a:gridCol w="2016125"/>
                <a:gridCol w="1944688"/>
              </a:tblGrid>
              <a:tr h="36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เดือน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จำนวนผู้ใช้งาน ปี 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จำนวนผู้ใช้งาน ปี 5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4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จำนวนผู้ใช้งาน ปี 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ตุลาคม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24,602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6,948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14,550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พฤศจิกายน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28,168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21,966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12,718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ธันวาคม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38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223              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23,112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8,661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มกราคม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17,178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21,817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5,852</a:t>
                      </a: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กุมภาพันธ์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 16,475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18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913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4,104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มีนาคม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7,582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2,391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เมษายน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9,957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4,234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2,054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พฤษภาคม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17,978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5,299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3,474</a:t>
                      </a: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มิถุนายน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2,226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9,046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2,683</a:t>
                      </a: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กรกฎาคม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4,927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12,857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สิงหาคม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6,339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20,900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420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กันยายน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10,053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5,652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836613"/>
            <a:ext cx="6840538" cy="5237162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จำนวนผู้ใช้งานระบบ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IPTV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072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935657"/>
              </p:ext>
            </p:extLst>
          </p:nvPr>
        </p:nvGraphicFramePr>
        <p:xfrm>
          <a:off x="701675" y="1349375"/>
          <a:ext cx="8504238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Chart" r:id="rId4" imgW="8601075" imgH="4638675" progId="Excel.Chart.8">
                  <p:embed/>
                </p:oleObj>
              </mc:Choice>
              <mc:Fallback>
                <p:oleObj name="Chart" r:id="rId4" imgW="8601075" imgH="4638675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1349375"/>
                        <a:ext cx="8504238" cy="462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174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910491"/>
              </p:ext>
            </p:extLst>
          </p:nvPr>
        </p:nvGraphicFramePr>
        <p:xfrm>
          <a:off x="683568" y="1484784"/>
          <a:ext cx="8120062" cy="4032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Worksheet" r:id="rId4" imgW="8115300" imgH="3028950" progId="Excel.Sheet.8">
                  <p:embed/>
                </p:oleObj>
              </mc:Choice>
              <mc:Fallback>
                <p:oleObj name="Worksheet" r:id="rId4" imgW="8115300" imgH="3028950" progId="Excel.Shee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84784"/>
                        <a:ext cx="8120062" cy="4032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827088" y="908050"/>
            <a:ext cx="8066087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จำนวนผู้ใช้งานระบบ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IPTV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แยกตามสถานี เดือน กรกฎาคม 2555</a:t>
            </a:r>
          </a:p>
        </p:txBody>
      </p:sp>
      <p:graphicFrame>
        <p:nvGraphicFramePr>
          <p:cNvPr id="3379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788933"/>
              </p:ext>
            </p:extLst>
          </p:nvPr>
        </p:nvGraphicFramePr>
        <p:xfrm>
          <a:off x="1116013" y="1557338"/>
          <a:ext cx="7473950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Worksheet" r:id="rId4" imgW="8896350" imgH="5562600" progId="Excel.Sheet.8">
                  <p:embed/>
                </p:oleObj>
              </mc:Choice>
              <mc:Fallback>
                <p:oleObj name="Worksheet" r:id="rId4" imgW="8896350" imgH="5562600" progId="Excel.Shee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7473950" cy="495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พฤติกรรมการใช้งานระบบเครือข่าย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C:\Documents and Settings\pan46\Desktop\IS\15-08-2012 21-29-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21669" r="32664" b="42845"/>
          <a:stretch/>
        </p:blipFill>
        <p:spPr bwMode="auto">
          <a:xfrm>
            <a:off x="261394" y="1124744"/>
            <a:ext cx="8767257" cy="4463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พฤติกรรมการใช้งานระบบเครือข่าย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C:\Documents and Settings\pan46\Desktop\IS\15-08-2012 21-37-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21559" r="44981" b="32386"/>
          <a:stretch/>
        </p:blipFill>
        <p:spPr bwMode="auto">
          <a:xfrm>
            <a:off x="1547664" y="764703"/>
            <a:ext cx="6480720" cy="561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750" y="260350"/>
            <a:ext cx="84248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4000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พฤติกรรมการใช้งานระบบเครือข่าย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7890" name="Picture 2" descr="C:\Documents and Settings\pan46\Desktop\IS\15-08-2012 21-45-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t="22306" r="17622" b="21500"/>
          <a:stretch/>
        </p:blipFill>
        <p:spPr bwMode="auto">
          <a:xfrm>
            <a:off x="179512" y="980728"/>
            <a:ext cx="8671525" cy="540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444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900113" y="1071563"/>
            <a:ext cx="7559675" cy="5237162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ช่องสัญญาณอินเทอร์เน็ตของมหาวิทยาลัย งบประมาณปี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55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3713" y="2205038"/>
          <a:ext cx="6096000" cy="25606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6401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Link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ในประเทศ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ต่างประเทศ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6" marB="45726"/>
                </a:tc>
              </a:tr>
              <a:tr h="64015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UNINET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6" marB="4572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en-US" sz="32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Gbps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(เฉลี่ย)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15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TRUE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150 Mbps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80 Mbps</a:t>
                      </a:r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6" marB="45726"/>
                </a:tc>
              </a:tr>
              <a:tr h="64015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3BB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100 Mbps</a:t>
                      </a:r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Mbps</a:t>
                      </a:r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defRPr/>
            </a:pPr>
            <a:r>
              <a:rPr lang="th-TH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สรุปงานระบบเครือข่ายฯและปัญหา</a:t>
            </a:r>
            <a:endParaRPr lang="th-TH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1259632" y="692696"/>
            <a:ext cx="7272338" cy="5165725"/>
          </a:xfrm>
        </p:spPr>
        <p:txBody>
          <a:bodyPr/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รายงานการแก้ไขปัญหาระบบเครือข่าย อาคารเรียนรวม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70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ปี ห้อง 201/1-2 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และอาคารสุวรรณวาจกกสิกิจ</a:t>
            </a:r>
            <a:endParaRPr lang="en-GB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16 กรกฎาคม 2555  เวลา 8.30 น. ได้รับแจ้งจากเจ้าหน้าที่อาคารว่า ไม่สามารถใช้งานระบบเครือข่ายไร้สายได้ตั้งแต่ วันเสาร์ที่ 14 กรกฎาคม 2555 ตรวจสอบพบว่าระบบสายใยแก้วนำแสงอาคารเรียนรวม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70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ปีห้องเครื่องแม่ข่าย ชั้น 1 ที่เชื่อมต่อไปยัง ห้อง 201/1-2 ไม่สามารถได้ ส่งผลกระทบต่อการให้บริการเครือข่ายอินเทอร์เน็ต อาคารเรียนรวม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70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ปี ห้อง 201/1-2 และอาคารสุวรรณวาจกกสิกิจ</a:t>
            </a:r>
            <a:endParaRPr lang="en-GB" sz="2800" dirty="0">
              <a:latin typeface="TH SarabunPSK" pitchFamily="34" charset="-34"/>
              <a:cs typeface="TH SarabunPSK" pitchFamily="34" charset="-34"/>
            </a:endParaRPr>
          </a:p>
          <a:p>
            <a:pPr lvl="0"/>
            <a:endParaRPr lang="en-GB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200800" cy="51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78762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ผลการทดสอบสายสัญญาณ</a:t>
            </a:r>
            <a:endParaRPr lang="en-GB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TH SarabunPSK" pitchFamily="34" charset="-34"/>
                <a:cs typeface="TH SarabunPSK" pitchFamily="34" charset="-34"/>
              </a:rPr>
              <a:t>70-201/1-2      server 70-1</a:t>
            </a:r>
          </a:p>
          <a:p>
            <a:pPr marL="0" indent="0">
              <a:buNone/>
            </a:pPr>
            <a:r>
              <a:rPr lang="en-GB" dirty="0">
                <a:latin typeface="TH SarabunPSK" pitchFamily="34" charset="-34"/>
                <a:cs typeface="TH SarabunPSK" pitchFamily="34" charset="-34"/>
              </a:rPr>
              <a:t>core 1 50.6 m     166.8 m</a:t>
            </a:r>
          </a:p>
          <a:p>
            <a:pPr marL="0" indent="0">
              <a:buNone/>
            </a:pPr>
            <a:r>
              <a:rPr lang="en-GB" dirty="0">
                <a:latin typeface="TH SarabunPSK" pitchFamily="34" charset="-34"/>
                <a:cs typeface="TH SarabunPSK" pitchFamily="34" charset="-34"/>
              </a:rPr>
              <a:t>core 2 103 m      166.5 m</a:t>
            </a:r>
          </a:p>
          <a:p>
            <a:pPr marL="0" indent="0">
              <a:buNone/>
            </a:pPr>
            <a:r>
              <a:rPr lang="en-GB" dirty="0">
                <a:latin typeface="TH SarabunPSK" pitchFamily="34" charset="-34"/>
                <a:cs typeface="TH SarabunPSK" pitchFamily="34" charset="-34"/>
              </a:rPr>
              <a:t>core 3 104 m      167.5 m</a:t>
            </a:r>
          </a:p>
          <a:p>
            <a:pPr marL="0" indent="0">
              <a:buNone/>
            </a:pPr>
            <a:r>
              <a:rPr lang="en-GB" dirty="0">
                <a:latin typeface="TH SarabunPSK" pitchFamily="34" charset="-34"/>
                <a:cs typeface="TH SarabunPSK" pitchFamily="34" charset="-34"/>
              </a:rPr>
              <a:t>core 4 50.3 m     167 m</a:t>
            </a:r>
          </a:p>
          <a:p>
            <a:pPr marL="0" indent="0">
              <a:buNone/>
            </a:pPr>
            <a:r>
              <a:rPr lang="en-GB" dirty="0">
                <a:latin typeface="TH SarabunPSK" pitchFamily="34" charset="-34"/>
                <a:cs typeface="TH SarabunPSK" pitchFamily="34" charset="-34"/>
              </a:rPr>
              <a:t>core 5 50.3m       50.6 m</a:t>
            </a:r>
          </a:p>
          <a:p>
            <a:pPr marL="0" indent="0">
              <a:buNone/>
            </a:pPr>
            <a:r>
              <a:rPr lang="en-GB" dirty="0">
                <a:latin typeface="TH SarabunPSK" pitchFamily="34" charset="-34"/>
                <a:cs typeface="TH SarabunPSK" pitchFamily="34" charset="-34"/>
              </a:rPr>
              <a:t>core 6 50.6m       166.8 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400178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ttps://fbcdn-sphotos-h-a.akamaihd.net/hphotos-ak-snc7/375703_3390055080681_8187907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72837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r>
              <a:rPr lang="th-TH" sz="4000" b="1" u="sng" dirty="0">
                <a:latin typeface="TH SarabunPSK" pitchFamily="34" charset="-34"/>
                <a:cs typeface="TH SarabunPSK" pitchFamily="34" charset="-34"/>
              </a:rPr>
              <a:t>ภาระงานเดือน กรกฎาคม 2555 นายพันธมิตร ใจ</a:t>
            </a:r>
            <a:r>
              <a:rPr lang="th-TH" sz="4000" b="1" u="sng" dirty="0" err="1">
                <a:latin typeface="TH SarabunPSK" pitchFamily="34" charset="-34"/>
                <a:cs typeface="TH SarabunPSK" pitchFamily="34" charset="-34"/>
              </a:rPr>
              <a:t>รินทร์</a:t>
            </a:r>
            <a:endParaRPr lang="en-GB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258888" y="836613"/>
            <a:ext cx="7200900" cy="5472112"/>
          </a:xfrm>
        </p:spPr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ด้านงาน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VDO Conference</a:t>
            </a:r>
            <a:endParaRPr lang="en-GB" dirty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dirty="0">
                <a:latin typeface="TH SarabunPSK" pitchFamily="34" charset="-34"/>
                <a:cs typeface="TH SarabunPSK" pitchFamily="34" charset="-34"/>
              </a:rPr>
              <a:t>ถ่ายทอด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VDO Conference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วันที่ 17 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 2555 เวลา 9.30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12.00 น. ที่ห้องประชุม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IT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ชั้น 1 ของคณะพัฒนาการท่องเที่ยว</a:t>
            </a:r>
            <a:endParaRPr lang="en-GB" dirty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dirty="0">
                <a:latin typeface="TH SarabunPSK" pitchFamily="34" charset="-34"/>
                <a:cs typeface="TH SarabunPSK" pitchFamily="34" charset="-34"/>
              </a:rPr>
              <a:t>ถ่ายทอด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VDO Conference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วันที่ 24 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 2555 เวลา 8.30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15.30 น. ที่ตึก 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สนอ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 ชั้น 1 เลือกตั้ง ผอ.สำนักวิจัย</a:t>
            </a:r>
            <a:endParaRPr lang="en-GB" dirty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dirty="0">
                <a:latin typeface="TH SarabunPSK" pitchFamily="34" charset="-34"/>
                <a:cs typeface="TH SarabunPSK" pitchFamily="34" charset="-34"/>
              </a:rPr>
              <a:t>ถ่ายทอด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VDO Conference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วันที่ 27 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 2555 เวลา 8.30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12.30 น. ที่ตึก 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สนอ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 ชั้น 1 เลือกตั้ง คณบดีบัณฑิตวิทยาลัย</a:t>
            </a:r>
            <a:endParaRPr lang="en-GB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IMG_17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45125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4035" name="Picture 3" descr="IMG_1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282022" cy="570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854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32656"/>
            <a:ext cx="7848872" cy="5472608"/>
          </a:xfrm>
        </p:spPr>
        <p:txBody>
          <a:bodyPr/>
          <a:lstStyle/>
          <a:p>
            <a:pPr lvl="0"/>
            <a:r>
              <a:rPr lang="th-TH" dirty="0">
                <a:latin typeface="TH SarabunPSK" pitchFamily="34" charset="-34"/>
                <a:cs typeface="TH SarabunPSK" pitchFamily="34" charset="-34"/>
              </a:rPr>
              <a:t>แก้ไขอุปกรณ์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wireless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ค้าง  ทั้ง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Indoor Outdoor </a:t>
            </a:r>
            <a:endParaRPr lang="en-GB" sz="28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ที่งาน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UBI  1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ครั้ง</a:t>
            </a:r>
            <a:endParaRPr lang="en-GB" sz="24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ห้องสมุด  2 ครั้ง </a:t>
            </a:r>
            <a:endParaRPr lang="en-GB" sz="24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ตึก 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สนอ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 3 ครั้ง</a:t>
            </a:r>
            <a:endParaRPr lang="en-GB" sz="24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ตึก 70 ปี 2 ครั้ง</a:t>
            </a:r>
            <a:endParaRPr lang="en-GB" sz="24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หอพัก 2  5 ครั้ง</a:t>
            </a:r>
            <a:endParaRPr lang="en-GB" sz="24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หอพัก 4  4 ครั้ง</a:t>
            </a:r>
            <a:endParaRPr lang="en-GB" sz="24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หอพัก 7 2 ครั้ง</a:t>
            </a:r>
            <a:endParaRPr lang="en-GB" sz="24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แฟลต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ประกายพฤกษ์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 1 ครั้ง</a:t>
            </a:r>
            <a:endParaRPr lang="en-GB" sz="24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บ้านพักราชพฤกษ์ 2 ครั้ง</a:t>
            </a:r>
            <a:endParaRPr lang="en-GB" sz="2400" dirty="0">
              <a:latin typeface="TH SarabunPSK" pitchFamily="34" charset="-34"/>
              <a:cs typeface="TH SarabunPSK" pitchFamily="34" charset="-34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2415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PPT9C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913562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92500" y="3644900"/>
            <a:ext cx="20208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altLang="ko-KR" b="1">
                <a:effectLst>
                  <a:outerShdw blurRad="38100" dist="38100" dir="2700000" algn="tl">
                    <a:srgbClr val="C0C0C0"/>
                  </a:outerShdw>
                </a:effectLst>
                <a:latin typeface="TH SarabunPSK" charset="-34"/>
                <a:ea typeface="TH SarabunPSK" charset="-34"/>
                <a:cs typeface="TH SarabunPSK" charset="-34"/>
              </a:rPr>
              <a:t>งานระบบเครือข่าย</a:t>
            </a:r>
            <a:endParaRPr lang="en-US" altLang="ko-KR" sz="1000" b="1">
              <a:effectLst>
                <a:outerShdw blurRad="38100" dist="38100" dir="2700000" algn="tl">
                  <a:srgbClr val="C0C0C0"/>
                </a:outerShdw>
              </a:effectLst>
              <a:latin typeface="TH SarabunPSK" charset="-34"/>
            </a:endParaRPr>
          </a:p>
        </p:txBody>
      </p:sp>
      <p:sp>
        <p:nvSpPr>
          <p:cNvPr id="52228" name="WordArt 18"/>
          <p:cNvSpPr>
            <a:spLocks noChangeArrowheads="1" noChangeShapeType="1" noTextEdit="1"/>
          </p:cNvSpPr>
          <p:nvPr/>
        </p:nvSpPr>
        <p:spPr bwMode="auto">
          <a:xfrm>
            <a:off x="6643688" y="4843463"/>
            <a:ext cx="1789112" cy="7350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5278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MaejoNET</a:t>
            </a:r>
          </a:p>
        </p:txBody>
      </p:sp>
      <p:sp>
        <p:nvSpPr>
          <p:cNvPr id="52229" name="WordArt 23"/>
          <p:cNvSpPr>
            <a:spLocks noChangeArrowheads="1" noChangeShapeType="1" noTextEdit="1"/>
          </p:cNvSpPr>
          <p:nvPr/>
        </p:nvSpPr>
        <p:spPr bwMode="auto">
          <a:xfrm>
            <a:off x="6319838" y="3984625"/>
            <a:ext cx="2487612" cy="3016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44292"/>
              </a:avLst>
            </a:prstTxWarp>
          </a:bodyPr>
          <a:lstStyle/>
          <a:p>
            <a:pPr algn="ctr"/>
            <a:r>
              <a:rPr lang="en-GB" sz="32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Networking System and Internet Service</a:t>
            </a:r>
          </a:p>
        </p:txBody>
      </p:sp>
      <p:sp>
        <p:nvSpPr>
          <p:cNvPr id="52230" name="WordArt 24"/>
          <p:cNvSpPr>
            <a:spLocks noChangeArrowheads="1" noChangeShapeType="1" noTextEdit="1"/>
          </p:cNvSpPr>
          <p:nvPr/>
        </p:nvSpPr>
        <p:spPr bwMode="auto">
          <a:xfrm>
            <a:off x="6232525" y="5645150"/>
            <a:ext cx="2689225" cy="6683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Maejo University</a:t>
            </a:r>
          </a:p>
        </p:txBody>
      </p:sp>
      <p:sp>
        <p:nvSpPr>
          <p:cNvPr id="52231" name="WordArt 26"/>
          <p:cNvSpPr>
            <a:spLocks noChangeArrowheads="1" noChangeShapeType="1" noTextEdit="1"/>
          </p:cNvSpPr>
          <p:nvPr/>
        </p:nvSpPr>
        <p:spPr bwMode="auto">
          <a:xfrm>
            <a:off x="6877050" y="6240463"/>
            <a:ext cx="1508125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ICT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71" name="Content Placeholder 16"/>
          <p:cNvSpPr>
            <a:spLocks noGrp="1"/>
          </p:cNvSpPr>
          <p:nvPr>
            <p:ph idx="1"/>
          </p:nvPr>
        </p:nvSpPr>
        <p:spPr>
          <a:xfrm>
            <a:off x="900113" y="908050"/>
            <a:ext cx="7775575" cy="4757738"/>
          </a:xfrm>
        </p:spPr>
        <p:txBody>
          <a:bodyPr/>
          <a:lstStyle/>
          <a:p>
            <a:pPr eaLnBrk="1" hangingPunct="1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ปริมาณการใช้งานเฉลี่ยทั้งหมดเดือนกรกฎาคม 2555  สูงสุด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332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Mbps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 smtClean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8" y="2132856"/>
            <a:ext cx="835639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95" name="Content Placeholder 16"/>
          <p:cNvSpPr>
            <a:spLocks noGrp="1"/>
          </p:cNvSpPr>
          <p:nvPr>
            <p:ph idx="1"/>
          </p:nvPr>
        </p:nvSpPr>
        <p:spPr>
          <a:xfrm>
            <a:off x="1187450" y="1268413"/>
            <a:ext cx="7632700" cy="4757737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UNINET 1Gbps</a:t>
            </a:r>
          </a:p>
          <a:p>
            <a:pPr eaLnBrk="1" hangingPunct="1">
              <a:buFont typeface="Arial" charset="0"/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ปริมาณการใช้งานเดือนกรกฎาคม 2555 สูงสุดที่ 1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62 Mbps</a:t>
            </a:r>
            <a:endParaRPr lang="th-TH" sz="3600" b="1" dirty="0" smtClean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lvl="1" eaLnBrk="1" hangingPunct="1">
              <a:buFont typeface="Arial" charset="0"/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71904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836613"/>
            <a:ext cx="6840538" cy="1439862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TRUE (150/80 Mbps) 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กรกฎาคม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2555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ปริมาณการใช้งานภายในประเทศ สูงสุดที่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142 Mbps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th-TH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55883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403350" y="836613"/>
            <a:ext cx="68405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3BB (100/15 Mbps) </a:t>
            </a: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เดือนกรกฎาคม 2555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ปริมาณการใช้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สูงสุดที่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68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Mbps</a:t>
            </a: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23485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042988" y="1071563"/>
            <a:ext cx="7850187" cy="5237162"/>
          </a:xfrm>
        </p:spPr>
        <p:txBody>
          <a:bodyPr/>
          <a:lstStyle/>
          <a:p>
            <a:pPr marL="0" lvl="1" indent="0" algn="thaiDist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Local Link 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ไปมหาวิทยาลัยแม่โจ้-แพร่ เฉลิมพระเกียรติ 10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Mbps</a:t>
            </a:r>
          </a:p>
          <a:p>
            <a:pPr marL="933450" lvl="1" indent="-533400" algn="thaiDist" eaLnBrk="1" hangingPunct="1"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เดือน กรกฎาคม 2555 ปริมาณการใช้งานสูงสุดที่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2.78 Mbps</a:t>
            </a:r>
            <a:endParaRPr lang="th-TH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933450" lvl="1" indent="-533400" algn="thaiDist" eaLnBrk="1" hangingPunct="1"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1074" name="Picture 2" descr="C:\Users\Banpod\AppData\Local\Temp\SNAGHTML5937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852738"/>
            <a:ext cx="7929562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042988" y="1071563"/>
            <a:ext cx="7850187" cy="5237162"/>
          </a:xfrm>
        </p:spPr>
        <p:txBody>
          <a:bodyPr/>
          <a:lstStyle/>
          <a:p>
            <a:pPr marL="539750" lvl="1" indent="-357188" algn="thaiDist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Local Link 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ไปมหาวิทยาลัยแม่โจ้-ชุมพร 10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Mbps (True)</a:t>
            </a:r>
            <a:endParaRPr lang="th-TH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lvl="1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เดือนกรกฎาคม 2555 ปริมาณการใช้งานสูงสุดที่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5.22 Mbps</a:t>
            </a:r>
            <a:endParaRPr lang="th-TH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0050" name="Picture 2" descr="C:\Users\Banpod\AppData\Local\Temp\SNAGHTML5d230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565400"/>
            <a:ext cx="7907337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mju ppt01</Template>
  <TotalTime>6323</TotalTime>
  <Words>1069</Words>
  <Application>Microsoft Office PowerPoint</Application>
  <PresentationFormat>On-screen Show (4:3)</PresentationFormat>
  <Paragraphs>417</Paragraphs>
  <Slides>37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Times New Roman</vt:lpstr>
      <vt:lpstr>Angsana New</vt:lpstr>
      <vt:lpstr>Calibri</vt:lpstr>
      <vt:lpstr>Wingdings</vt:lpstr>
      <vt:lpstr>Cordia New</vt:lpstr>
      <vt:lpstr>맑은 고딕</vt:lpstr>
      <vt:lpstr>Arial Black</vt:lpstr>
      <vt:lpstr>Impact</vt:lpstr>
      <vt:lpstr>TH SarabunPSK</vt:lpstr>
      <vt:lpstr>굴림</vt:lpstr>
      <vt:lpstr>ชุดรูปแบบของ Office</vt:lpstr>
      <vt:lpstr>Worksheet</vt:lpstr>
      <vt:lpstr>Chart</vt:lpstr>
      <vt:lpstr> </vt:lpstr>
      <vt:lpstr>สรุปรายงานผลการปฏิบัติงานประจำเดือน  กรกฎาคม 2555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พฤติกรรมการใช้งานระบบเครือข่าย</vt:lpstr>
      <vt:lpstr>พฤติกรรมการใช้งานระบบเครือข่าย</vt:lpstr>
      <vt:lpstr>PowerPoint Presentation</vt:lpstr>
      <vt:lpstr>สรุปงานระบบเครือข่ายฯและปัญหา</vt:lpstr>
      <vt:lpstr>PowerPoint Presentation</vt:lpstr>
      <vt:lpstr>ผลการทดสอบสายสัญญาณ</vt:lpstr>
      <vt:lpstr>PowerPoint Presentation</vt:lpstr>
      <vt:lpstr>ภาระงานเดือน กรกฎาคม 2555 นายพันธมิตร ใจรินทร์</vt:lpstr>
      <vt:lpstr>PowerPoint Presentation</vt:lpstr>
      <vt:lpstr>PowerPoint Presentation</vt:lpstr>
      <vt:lpstr>PowerPoint Presentation</vt:lpstr>
    </vt:vector>
  </TitlesOfParts>
  <Company>Maejo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Banpod Tositarat</dc:creator>
  <cp:lastModifiedBy>pansak chaipakdee</cp:lastModifiedBy>
  <cp:revision>514</cp:revision>
  <dcterms:created xsi:type="dcterms:W3CDTF">2010-12-01T03:09:38Z</dcterms:created>
  <dcterms:modified xsi:type="dcterms:W3CDTF">2012-08-17T02:14:40Z</dcterms:modified>
</cp:coreProperties>
</file>