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39"/>
  </p:notesMasterIdLst>
  <p:sldIdLst>
    <p:sldId id="256" r:id="rId2"/>
    <p:sldId id="259" r:id="rId3"/>
    <p:sldId id="260" r:id="rId4"/>
    <p:sldId id="296" r:id="rId5"/>
    <p:sldId id="298" r:id="rId6"/>
    <p:sldId id="345" r:id="rId7"/>
    <p:sldId id="297" r:id="rId8"/>
    <p:sldId id="346" r:id="rId9"/>
    <p:sldId id="363" r:id="rId10"/>
    <p:sldId id="423" r:id="rId11"/>
    <p:sldId id="439" r:id="rId12"/>
    <p:sldId id="440" r:id="rId13"/>
    <p:sldId id="441" r:id="rId14"/>
    <p:sldId id="442" r:id="rId15"/>
    <p:sldId id="443" r:id="rId16"/>
    <p:sldId id="444" r:id="rId17"/>
    <p:sldId id="425" r:id="rId18"/>
    <p:sldId id="303" r:id="rId19"/>
    <p:sldId id="305" r:id="rId20"/>
    <p:sldId id="426" r:id="rId21"/>
    <p:sldId id="429" r:id="rId22"/>
    <p:sldId id="430" r:id="rId23"/>
    <p:sldId id="315" r:id="rId24"/>
    <p:sldId id="316" r:id="rId25"/>
    <p:sldId id="366" r:id="rId26"/>
    <p:sldId id="432" r:id="rId27"/>
    <p:sldId id="462" r:id="rId28"/>
    <p:sldId id="463" r:id="rId29"/>
    <p:sldId id="477" r:id="rId30"/>
    <p:sldId id="467" r:id="rId31"/>
    <p:sldId id="482" r:id="rId32"/>
    <p:sldId id="481" r:id="rId33"/>
    <p:sldId id="480" r:id="rId34"/>
    <p:sldId id="474" r:id="rId35"/>
    <p:sldId id="478" r:id="rId36"/>
    <p:sldId id="479" r:id="rId37"/>
    <p:sldId id="295" r:id="rId38"/>
  </p:sldIdLst>
  <p:sldSz cx="9144000" cy="6858000" type="screen4x3"/>
  <p:notesSz cx="6858000" cy="9144000"/>
  <p:embeddedFontLst>
    <p:embeddedFont>
      <p:font typeface="Angsana New" pitchFamily="18" charset="-34"/>
      <p:regular r:id="rId40"/>
      <p:bold r:id="rId41"/>
      <p:italic r:id="rId42"/>
      <p:boldItalic r:id="rId43"/>
    </p:embeddedFont>
    <p:embeddedFont>
      <p:font typeface="Calibri" pitchFamily="34" charset="0"/>
      <p:regular r:id="rId44"/>
      <p:bold r:id="rId45"/>
      <p:italic r:id="rId46"/>
      <p:boldItalic r:id="rId47"/>
    </p:embeddedFont>
    <p:embeddedFont>
      <p:font typeface="Cordia New" pitchFamily="34" charset="-34"/>
      <p:regular r:id="rId48"/>
      <p:bold r:id="rId49"/>
      <p:italic r:id="rId50"/>
      <p:boldItalic r:id="rId51"/>
    </p:embeddedFont>
    <p:embeddedFont>
      <p:font typeface="맑은 고딕" charset="-127"/>
      <p:regular r:id="rId52"/>
      <p:bold r:id="rId53"/>
    </p:embeddedFont>
    <p:embeddedFont>
      <p:font typeface="Arial Black" pitchFamily="34" charset="0"/>
      <p:regular r:id="rId54"/>
    </p:embeddedFont>
    <p:embeddedFont>
      <p:font typeface="Impact" pitchFamily="34" charset="0"/>
      <p:regular r:id="rId55"/>
    </p:embeddedFont>
    <p:embeddedFont>
      <p:font typeface="TH SarabunPSK" pitchFamily="34" charset="-34"/>
      <p:regular r:id="rId56"/>
      <p:bold r:id="rId57"/>
      <p:italic r:id="rId58"/>
      <p:boldItalic r:id="rId59"/>
    </p:embeddedFont>
    <p:embeddedFont>
      <p:font typeface="굴림" pitchFamily="34" charset="-127"/>
      <p:regular r:id="rId60"/>
    </p:embeddedFont>
  </p:embeddedFontLst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5" autoAdjust="0"/>
    <p:restoredTop sz="99167" autoAdjust="0"/>
  </p:normalViewPr>
  <p:slideViewPr>
    <p:cSldViewPr>
      <p:cViewPr>
        <p:scale>
          <a:sx n="107" d="100"/>
          <a:sy n="107" d="100"/>
        </p:scale>
        <p:origin x="-180" y="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font" Target="fonts/font20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5E75F55-6E21-4352-A9A0-9E788E2CF523}" type="datetimeFigureOut">
              <a:rPr lang="th-TH"/>
              <a:pPr>
                <a:defRPr/>
              </a:pPr>
              <a:t>17/08/55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h-TH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th-TH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2A36B12-DA17-4F07-A386-D3EE6722895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727893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3903496-75B1-4759-A54C-20564893BBEB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0F4A93-BFE5-436A-AFAE-6F57F154B07F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FBDBDF9-6068-4C6D-8BCB-FB87287520DB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C14DFE3-F923-456F-8D3F-72CA99F8D202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1D9923F-A034-48B5-82AB-37322D5D1930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2919449-E2E8-4CED-A020-5C660FB10830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C591654-5862-49F5-A473-C2426F402C06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4A1BD59-9D04-4131-B53A-C99C54BF300D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696A954-7D43-485F-BD21-ADE7DBA00AFE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878390D-7070-4C7E-954A-BB9DE6E6FF79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84C57EC-A6C0-44DA-9E99-058E97359B2B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8BCC1CA-C37F-48C0-A48C-4467354D1737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DC5C23C-F227-4B35-9F69-9724F5289174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78B4442-3371-4056-91DC-69FA9207FE2C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EF6C4F7-0501-4743-86F1-9022791DFE87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9EB8F20-9E89-4765-A241-C57E13814FB5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DBFE163-5271-4099-BF39-6365B704A3F0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6292B6E-C3A6-4A48-92AF-BD06E893B83A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C559FC4-7C21-44BB-92B2-4C2E63F01B24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mju_stationary\ppt\ppt_head\ppt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E:\mju_stationary\ppt\ref pic\mju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5643563"/>
            <a:ext cx="1214437" cy="12144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" name="กลุ่ม 11"/>
          <p:cNvGrpSpPr>
            <a:grpSpLocks/>
          </p:cNvGrpSpPr>
          <p:nvPr/>
        </p:nvGrpSpPr>
        <p:grpSpPr bwMode="auto">
          <a:xfrm>
            <a:off x="5294313" y="5929313"/>
            <a:ext cx="3349625" cy="569912"/>
            <a:chOff x="5294781" y="5929313"/>
            <a:chExt cx="3349157" cy="569448"/>
          </a:xfrm>
        </p:grpSpPr>
        <p:pic>
          <p:nvPicPr>
            <p:cNvPr id="7" name="Picture 8" descr="E:\mju_stationary\ppt\ref pic\text04.png"/>
            <p:cNvPicPr>
              <a:picLocks noChangeAspect="1" noChangeArrowheads="1"/>
            </p:cNvPicPr>
            <p:nvPr userDrawn="1"/>
          </p:nvPicPr>
          <p:blipFill>
            <a:blip r:embed="rId4">
              <a:lum bright="-82000"/>
              <a:grayscl/>
              <a:biLevel thresh="50000"/>
            </a:blip>
            <a:srcRect/>
            <a:stretch>
              <a:fillRect/>
            </a:stretch>
          </p:blipFill>
          <p:spPr bwMode="auto">
            <a:xfrm>
              <a:off x="5301130" y="5929313"/>
              <a:ext cx="3342808" cy="35848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3" descr="E:\mju_stationary\ppt\ref pic\text.png"/>
            <p:cNvPicPr>
              <a:picLocks noChangeAspect="1" noChangeArrowheads="1"/>
            </p:cNvPicPr>
            <p:nvPr userDrawn="1"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294781" y="6349657"/>
              <a:ext cx="3322173" cy="1491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971684" y="2714620"/>
            <a:ext cx="6672282" cy="727071"/>
          </a:xfrm>
        </p:spPr>
        <p:txBody>
          <a:bodyPr/>
          <a:lstStyle>
            <a:lvl1pPr algn="r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3228988" y="3513129"/>
            <a:ext cx="5414978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56471722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4EE6C-ADB8-429F-9BBC-160C51905802}" type="datetimeFigureOut">
              <a:rPr lang="th-TH"/>
              <a:pPr>
                <a:defRPr/>
              </a:pPr>
              <a:t>17/08/55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38441-F3CC-4A0A-AB7E-BCBF8F1757E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77939712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F95F4-5B66-46FD-9E5E-51666990ED62}" type="datetimeFigureOut">
              <a:rPr lang="th-TH"/>
              <a:pPr>
                <a:defRPr/>
              </a:pPr>
              <a:t>17/08/55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3BD2B-ACE3-4295-AD29-83B224C9F36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0731769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mju_stationary\ppt\ppt_head\ppt_6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5572133" cy="6858001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สี่เหลี่ยมผืนผ้า 7"/>
          <p:cNvSpPr/>
          <p:nvPr/>
        </p:nvSpPr>
        <p:spPr>
          <a:xfrm>
            <a:off x="0" y="6454796"/>
            <a:ext cx="9144000" cy="428628"/>
          </a:xfrm>
          <a:prstGeom prst="rect">
            <a:avLst/>
          </a:prstGeom>
          <a:solidFill>
            <a:srgbClr val="7EC234">
              <a:alpha val="77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6" name="สี่เหลี่ยมผืนผ้า 8"/>
          <p:cNvSpPr/>
          <p:nvPr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pic>
        <p:nvPicPr>
          <p:cNvPr id="7" name="Picture 6" descr="E:\text0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613" y="6507163"/>
            <a:ext cx="187007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E:\mju_stationary\ppt\ref pic\text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50" y="6475413"/>
            <a:ext cx="5214938" cy="234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75775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45610590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8BF3C-0FBE-42B4-B025-03F049EA3698}" type="datetimeFigureOut">
              <a:rPr lang="th-TH"/>
              <a:pPr>
                <a:defRPr/>
              </a:pPr>
              <a:t>17/08/55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C7347-12A4-4118-BF3D-10C0E6BDE1C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53337221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8F2F3-45F2-426A-AB0F-4FAC85DB502A}" type="datetimeFigureOut">
              <a:rPr lang="th-TH"/>
              <a:pPr>
                <a:defRPr/>
              </a:pPr>
              <a:t>17/08/55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B550F-D55C-4929-B01E-D8DD4541D16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39620796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420C5-2D42-4973-9771-D5AE8B70CCC5}" type="datetimeFigureOut">
              <a:rPr lang="th-TH"/>
              <a:pPr>
                <a:defRPr/>
              </a:pPr>
              <a:t>17/08/55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2E079-6AB8-4896-970F-F9EFD8204B0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04895410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DDD0C-C217-4813-BBA9-6E2C1BD18C05}" type="datetimeFigureOut">
              <a:rPr lang="th-TH"/>
              <a:pPr>
                <a:defRPr/>
              </a:pPr>
              <a:t>17/08/55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55795-7A45-4FE7-9FB0-A7160E4211F1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19996881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41AD0-BF1A-480B-92E4-46F5A5CD6B0C}" type="datetimeFigureOut">
              <a:rPr lang="th-TH"/>
              <a:pPr>
                <a:defRPr/>
              </a:pPr>
              <a:t>17/08/55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87A2F-36A9-4494-8839-93EC12CE2CD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10914949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BD5AC-1CD7-44AC-8ADF-1E9180D15267}" type="datetimeFigureOut">
              <a:rPr lang="th-TH"/>
              <a:pPr>
                <a:defRPr/>
              </a:pPr>
              <a:t>17/08/55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D39D-9C35-444E-A0A9-DC4F3BF905B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51457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h-TH" noProof="0" smtClean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5A86-91DC-49FA-A04A-DBD98B66A612}" type="datetimeFigureOut">
              <a:rPr lang="th-TH"/>
              <a:pPr>
                <a:defRPr/>
              </a:pPr>
              <a:t>17/08/55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17F42-6DDF-4C19-B40C-0087D6A64771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92166337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084F93-BD24-44D3-A225-369D964DBA1F}" type="datetimeFigureOut">
              <a:rPr lang="th-TH"/>
              <a:pPr>
                <a:defRPr/>
              </a:pPr>
              <a:t>17/08/55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6EDE4F-EE16-4964-8170-40006ECABE0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emf"/><Relationship Id="rId4" Type="http://schemas.openxmlformats.org/officeDocument/2006/relationships/oleObject" Target="../embeddings/Microsoft_Excel_97-2003_Worksheet1.xls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7.emf"/><Relationship Id="rId4" Type="http://schemas.openxmlformats.org/officeDocument/2006/relationships/oleObject" Target="../embeddings/Microsoft_Excel_97-2003_Worksheet2.xls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emf"/><Relationship Id="rId4" Type="http://schemas.openxmlformats.org/officeDocument/2006/relationships/oleObject" Target="../embeddings/Microsoft_Excel_97-2003_Worksheet3.xls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emf"/><Relationship Id="rId4" Type="http://schemas.openxmlformats.org/officeDocument/2006/relationships/oleObject" Target="../embeddings/Microsoft_Excel_97-2003_Worksheet4.xls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1.emf"/><Relationship Id="rId4" Type="http://schemas.openxmlformats.org/officeDocument/2006/relationships/oleObject" Target="../embeddings/Microsoft_Excel_97-2003_Worksheet5.xls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2.emf"/><Relationship Id="rId4" Type="http://schemas.openxmlformats.org/officeDocument/2006/relationships/oleObject" Target="../embeddings/Microsoft_Excel_97-2003_Worksheet6.xls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1675" y="2714625"/>
            <a:ext cx="6672263" cy="7270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28975" y="3513138"/>
            <a:ext cx="5414963" cy="614362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100" name="Picture 4" descr="PPTD47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4284663" y="2636838"/>
            <a:ext cx="47879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th-TH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งานระบบเครือข่าย</a:t>
            </a:r>
            <a:br>
              <a:rPr lang="th-TH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Networking System and Internet Services )</a:t>
            </a:r>
            <a:endParaRPr lang="ko-KR" alt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굴림" charset="-127"/>
              <a:cs typeface="TH SarabunPSK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042988" y="1071563"/>
            <a:ext cx="7850187" cy="5237162"/>
          </a:xfrm>
        </p:spPr>
        <p:txBody>
          <a:bodyPr/>
          <a:lstStyle/>
          <a:p>
            <a:pPr marL="0" lvl="1" indent="0" algn="thaiDist" eaLnBrk="1" hangingPunct="1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Local Link </a:t>
            </a: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ไปมหาวิทยาลัยแม่โจ้-ชุมพร 10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Mbps </a:t>
            </a: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CAT</a:t>
            </a: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933450" lvl="1" indent="-533400" algn="thaiDist" eaLnBrk="1" hangingPunct="1"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เดือน กรกฎาคม 2555 ปริมาณการใช้งานสูงสุดที่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21.82 Mbps</a:t>
            </a:r>
            <a:endParaRPr lang="th-TH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933450" lvl="1" indent="-533400" algn="thaiDist" eaLnBrk="1" hangingPunct="1"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90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636838"/>
            <a:ext cx="8118475" cy="2952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187450" y="1412875"/>
            <a:ext cx="7200900" cy="4895850"/>
          </a:xfrm>
        </p:spPr>
        <p:txBody>
          <a:bodyPr/>
          <a:lstStyle/>
          <a:p>
            <a:pPr eaLnBrk="1" hangingPunct="1">
              <a:spcBef>
                <a:spcPts val="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สถิติการให้บริการระบบ 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VPN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เดือน กรกฎาคม 2555</a:t>
            </a:r>
            <a:endParaRPr lang="en-US" sz="2800" b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นักศึกษา  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	    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5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 บัญชีรายชื่อ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บุคลากร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  51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บัญชีรายชื่อ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รวม	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  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56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บัญชีรายชื่อ</a:t>
            </a:r>
            <a:endParaRPr lang="en-US" sz="2800" b="1" kern="0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99592" y="980728"/>
          <a:ext cx="7632847" cy="5112572"/>
        </p:xfrm>
        <a:graphic>
          <a:graphicData uri="http://schemas.openxmlformats.org/drawingml/2006/table">
            <a:tbl>
              <a:tblPr>
                <a:effectLst>
                  <a:outerShdw blurRad="40000" dist="20000" dir="5400000" rotWithShape="0">
                    <a:schemeClr val="tx1">
                      <a:alpha val="38000"/>
                    </a:schemeClr>
                  </a:outerShdw>
                </a:effectLst>
                <a:tableStyleId>{35758FB7-9AC5-4552-8A53-C91805E547FA}</a:tableStyleId>
              </a:tblPr>
              <a:tblGrid>
                <a:gridCol w="2232248"/>
                <a:gridCol w="1512168"/>
                <a:gridCol w="2160240"/>
                <a:gridCol w="1728191"/>
              </a:tblGrid>
              <a:tr h="47362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บุคลากรที่ใช้บริการสูงสุด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นักศึกษาที่ใช้บริการสูงสุด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736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surapon_r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115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mju48401416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22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somchai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mju5512701006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12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prathomsap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mju5104101304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pansak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mju5204106345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umnarj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mju48401416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arthit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pongnare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seksans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nattaplon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warracho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827088" y="908050"/>
            <a:ext cx="7921625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จำนวนผู้ใช้งานระบบ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Remote Access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9" name="Table 4"/>
          <p:cNvGraphicFramePr>
            <a:graphicFrameLocks noGrp="1"/>
          </p:cNvGraphicFramePr>
          <p:nvPr/>
        </p:nvGraphicFramePr>
        <p:xfrm>
          <a:off x="1547664" y="1484784"/>
          <a:ext cx="5904656" cy="4886198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accent1">
                      <a:lumMod val="20000"/>
                      <a:lumOff val="80000"/>
                    </a:schemeClr>
                  </a:outerShdw>
                </a:effectLst>
              </a:tblPr>
              <a:tblGrid>
                <a:gridCol w="2863934"/>
                <a:gridCol w="3040722"/>
              </a:tblGrid>
              <a:tr h="35018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bg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เดือน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bg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จำนวนผู้ใช้ </a:t>
                      </a:r>
                      <a:r>
                        <a:rPr lang="th-TH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ปี 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55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35018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ตุลาคม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-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8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พฤศจิกายน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-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130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ธันวาคม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h-TH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-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130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มกราคม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h-TH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136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8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กุมภาพันธ์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68</a:t>
                      </a:r>
                      <a:endParaRPr lang="th-TH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8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มีนาคม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69</a:t>
                      </a:r>
                      <a:endParaRPr lang="en-GB" sz="2400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8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เมษายน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8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พฤษภาคม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37</a:t>
                      </a:r>
                      <a:endParaRPr lang="th-TH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8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มิถุนายน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45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8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กรกฎาคม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56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8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สิงหาคม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8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กันยายน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908050"/>
            <a:ext cx="6840538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จำนวนผู้ใช้งานระบบ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VPN 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ทั้งหมด </a:t>
            </a:r>
          </a:p>
        </p:txBody>
      </p:sp>
      <p:graphicFrame>
        <p:nvGraphicFramePr>
          <p:cNvPr id="19460" name="Chart 6"/>
          <p:cNvGraphicFramePr>
            <a:graphicFrameLocks/>
          </p:cNvGraphicFramePr>
          <p:nvPr/>
        </p:nvGraphicFramePr>
        <p:xfrm>
          <a:off x="971550" y="1412875"/>
          <a:ext cx="7678738" cy="489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0" name="Worksheet" r:id="rId4" imgW="8858250" imgH="6096000" progId="Excel.Sheet.8">
                  <p:embed/>
                </p:oleObj>
              </mc:Choice>
              <mc:Fallback>
                <p:oleObj name="Worksheet" r:id="rId4" imgW="8858250" imgH="6096000" progId="Excel.Sheet.8">
                  <p:embed/>
                  <p:pic>
                    <p:nvPicPr>
                      <p:cNvPr id="0" name="Chart 6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412875"/>
                        <a:ext cx="7678738" cy="489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620713"/>
            <a:ext cx="7489825" cy="5381625"/>
          </a:xfrm>
        </p:spPr>
        <p:txBody>
          <a:bodyPr/>
          <a:lstStyle/>
          <a:p>
            <a:pPr eaLnBrk="1" hangingPunct="1">
              <a:defRPr/>
            </a:pPr>
            <a:r>
              <a:rPr lang="th-TH" b="1" kern="0" dirty="0" smtClean="0">
                <a:latin typeface="TH SarabunPSK" pitchFamily="34" charset="-34"/>
                <a:cs typeface="TH SarabunPSK" pitchFamily="34" charset="-34"/>
              </a:rPr>
              <a:t>สถิติการให้บริการระบบ </a:t>
            </a:r>
            <a:r>
              <a:rPr lang="en-US" b="1" kern="0" dirty="0" smtClean="0">
                <a:latin typeface="TH SarabunPSK" pitchFamily="34" charset="-34"/>
                <a:cs typeface="TH SarabunPSK" pitchFamily="34" charset="-34"/>
              </a:rPr>
              <a:t>VPN </a:t>
            </a:r>
            <a:r>
              <a:rPr lang="th-TH" b="1" kern="0" dirty="0" smtClean="0">
                <a:latin typeface="TH SarabunPSK" pitchFamily="34" charset="-34"/>
                <a:cs typeface="TH SarabunPSK" pitchFamily="34" charset="-34"/>
              </a:rPr>
              <a:t>ตามจำนวนครั้ง</a:t>
            </a:r>
            <a:endParaRPr lang="en-US" b="1" kern="0" dirty="0" smtClean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071688" y="1196975"/>
          <a:ext cx="5740400" cy="5012500"/>
        </p:xfrm>
        <a:graphic>
          <a:graphicData uri="http://schemas.openxmlformats.org/drawingml/2006/table">
            <a:tbl>
              <a:tblPr/>
              <a:tblGrid>
                <a:gridCol w="2644775"/>
                <a:gridCol w="3095625"/>
              </a:tblGrid>
              <a:tr h="3657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เดือน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ปี 55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430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ตุลาคม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0640" marR="60640" marT="954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430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พฤศจิกายน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0640" marR="60640" marT="954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430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ธันวาคม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0640" marR="60640" marT="954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430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มกราคม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1,682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0640" marR="60640" marT="954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กุมภาพันธ์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1,548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มีนาคม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1,244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เมษายน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1,394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พฤษภาคม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1,221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มิถุนายน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 pitchFamily="18" charset="0"/>
                          <a:cs typeface="Times New Roman" pitchFamily="18" charset="0"/>
                        </a:rPr>
                        <a:t>1,532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กรกฎาคม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 pitchFamily="18" charset="0"/>
                          <a:cs typeface="Times New Roman" pitchFamily="18" charset="0"/>
                        </a:rPr>
                        <a:t>1,678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สิงหาคม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กันยายน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908050"/>
            <a:ext cx="6840538" cy="5238750"/>
          </a:xfrm>
        </p:spPr>
        <p:txBody>
          <a:bodyPr/>
          <a:lstStyle/>
          <a:p>
            <a:pPr eaLnBrk="1" hangingPunct="1">
              <a:defRPr/>
            </a:pPr>
            <a:r>
              <a:rPr lang="th-TH" b="1" kern="0" dirty="0" smtClean="0">
                <a:latin typeface="TH SarabunPSK" pitchFamily="34" charset="-34"/>
                <a:cs typeface="TH SarabunPSK" pitchFamily="34" charset="-34"/>
              </a:rPr>
              <a:t>สถิติการให้บริการระบบ </a:t>
            </a:r>
            <a:r>
              <a:rPr lang="en-US" b="1" kern="0" dirty="0" smtClean="0">
                <a:latin typeface="TH SarabunPSK" pitchFamily="34" charset="-34"/>
                <a:cs typeface="TH SarabunPSK" pitchFamily="34" charset="-34"/>
              </a:rPr>
              <a:t>VPN </a:t>
            </a:r>
            <a:r>
              <a:rPr lang="th-TH" b="1" kern="0" dirty="0" smtClean="0">
                <a:latin typeface="TH SarabunPSK" pitchFamily="34" charset="-34"/>
                <a:cs typeface="TH SarabunPSK" pitchFamily="34" charset="-34"/>
              </a:rPr>
              <a:t>ตามจำนวนครั้ง</a:t>
            </a:r>
            <a:endParaRPr lang="en-US" b="1" kern="0" dirty="0" smtClean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21508" name="Chart 6"/>
          <p:cNvGraphicFramePr>
            <a:graphicFrameLocks/>
          </p:cNvGraphicFramePr>
          <p:nvPr/>
        </p:nvGraphicFramePr>
        <p:xfrm>
          <a:off x="971550" y="1412875"/>
          <a:ext cx="7667625" cy="489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8" name="Worksheet" r:id="rId4" imgW="8848725" imgH="6096000" progId="Excel.Sheet.8">
                  <p:embed/>
                </p:oleObj>
              </mc:Choice>
              <mc:Fallback>
                <p:oleObj name="Worksheet" r:id="rId4" imgW="8848725" imgH="6096000" progId="Excel.Sheet.8">
                  <p:embed/>
                  <p:pic>
                    <p:nvPicPr>
                      <p:cNvPr id="0" name="Chart 6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412875"/>
                        <a:ext cx="7667625" cy="489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258888" y="836613"/>
            <a:ext cx="7200900" cy="5472112"/>
          </a:xfrm>
        </p:spPr>
        <p:txBody>
          <a:bodyPr/>
          <a:lstStyle/>
          <a:p>
            <a:pPr marL="444500" indent="-444500" eaLnBrk="1" hangingPunct="1">
              <a:spcBef>
                <a:spcPts val="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th-TH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สถิติการให้บริการระบบเครือข่ายไร้สายเดือน กรกฎาคม 55 จำนวน </a:t>
            </a:r>
            <a:r>
              <a:rPr lang="en-US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238 </a:t>
            </a:r>
            <a:r>
              <a:rPr lang="th-TH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จุดให้บริการ</a:t>
            </a:r>
            <a:endParaRPr lang="en-US" b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นักศึกษา  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11</a:t>
            </a:r>
            <a:r>
              <a:rPr lang="en-US" sz="32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132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บัญชีรายชื่อ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บุคลากร 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   858 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บัญชีรายชื่อ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รวม	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11,990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บัญชีรายชื่อ</a:t>
            </a:r>
            <a:endParaRPr lang="en-US" sz="2800" b="1" kern="0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406705"/>
              </p:ext>
            </p:extLst>
          </p:nvPr>
        </p:nvGraphicFramePr>
        <p:xfrm>
          <a:off x="1331640" y="3212976"/>
          <a:ext cx="6984776" cy="3018769"/>
        </p:xfrm>
        <a:graphic>
          <a:graphicData uri="http://schemas.openxmlformats.org/drawingml/2006/table">
            <a:tbl>
              <a:tblPr>
                <a:effectLst>
                  <a:outerShdw blurRad="40000" dist="20000" dir="5400000" rotWithShape="0">
                    <a:schemeClr val="tx1">
                      <a:alpha val="38000"/>
                    </a:schemeClr>
                  </a:outerShdw>
                </a:effectLst>
                <a:tableStyleId>{35758FB7-9AC5-4552-8A53-C91805E547FA}</a:tableStyleId>
              </a:tblPr>
              <a:tblGrid>
                <a:gridCol w="1846295"/>
                <a:gridCol w="1258050"/>
                <a:gridCol w="2584287"/>
                <a:gridCol w="1296144"/>
              </a:tblGrid>
              <a:tr h="47362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นักศึกษาที่ใช้บริการสูงสุด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บุคลากรที่ใช้บริการสูงสุด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62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mju5505104323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468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D023DBE5FB1C(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อ.</a:t>
                      </a:r>
                      <a:r>
                        <a:rPr lang="th-TH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อานัท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1268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mju5418102322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467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8CFABA64151A(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สุกัญญา </a:t>
                      </a:r>
                      <a:r>
                        <a:rPr lang="th-TH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อิ่น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แก้ว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759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mju5505104344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428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00260876EDEC(</a:t>
                      </a:r>
                      <a:r>
                        <a:rPr lang="en-GB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iphone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พี่</a:t>
                      </a:r>
                      <a:r>
                        <a:rPr lang="th-TH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เสิอ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642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mju5505101402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407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EC852F200A6A(</a:t>
                      </a:r>
                      <a:r>
                        <a:rPr lang="en-GB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ipad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อ.อดิศร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596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mju5506103411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382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78D6F0A89812(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สันต์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IT)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424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908050"/>
            <a:ext cx="7127875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สถิติการให้บริการระบบเครือข่ายไร้สาย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(Wireless)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Table 5"/>
          <p:cNvGraphicFramePr>
            <a:graphicFrameLocks noGrp="1"/>
          </p:cNvGraphicFramePr>
          <p:nvPr/>
        </p:nvGraphicFramePr>
        <p:xfrm>
          <a:off x="1042988" y="1484313"/>
          <a:ext cx="7213600" cy="5076825"/>
        </p:xfrm>
        <a:graphic>
          <a:graphicData uri="http://schemas.openxmlformats.org/drawingml/2006/table">
            <a:tbl>
              <a:tblPr/>
              <a:tblGrid>
                <a:gridCol w="2465387"/>
                <a:gridCol w="1582738"/>
                <a:gridCol w="1582737"/>
                <a:gridCol w="1582738"/>
              </a:tblGrid>
              <a:tr h="390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เดือน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จำนวนผู้ใช้ ปี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จำนวนผู้ใช้ ปี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54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จำนวนผู้ใช้ ปี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55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ตุลาคม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3,525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6,626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9,184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พฤศจิกายน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4,155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7,888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630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ธันวาคม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3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980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7,878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241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มกราคม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4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453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626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9,429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กุมภาพันธ์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4,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849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670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11,135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มีนาคม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2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623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7,582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8,302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เมษายน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1,410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4,234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4,885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พฤษภาคม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1,877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,017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5,950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มิถุนายน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5,538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6,156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10,835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กรกฎาคม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7,200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6,346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1" kern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11,990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สิงหาคม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7,642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6,667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กันยายน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8,425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7,794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2457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1881096"/>
              </p:ext>
            </p:extLst>
          </p:nvPr>
        </p:nvGraphicFramePr>
        <p:xfrm>
          <a:off x="777875" y="839788"/>
          <a:ext cx="8247063" cy="553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9" name="Worksheet" r:id="rId4" imgW="8248650" imgH="5400675" progId="Excel.Sheet.8">
                  <p:embed/>
                </p:oleObj>
              </mc:Choice>
              <mc:Fallback>
                <p:oleObj name="Worksheet" r:id="rId4" imgW="8248650" imgH="5400675" progId="Excel.Shee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875" y="839788"/>
                        <a:ext cx="8247063" cy="553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8424863" cy="1008062"/>
          </a:xfrm>
        </p:spPr>
        <p:txBody>
          <a:bodyPr/>
          <a:lstStyle/>
          <a:p>
            <a:pPr eaLnBrk="1" hangingPunct="1">
              <a:defRPr/>
            </a:pPr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สรุปรายงานผลการปฏิบัติงานประจำเดือน </a:t>
            </a:r>
            <a:b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กรกฎาคม 2555</a:t>
            </a:r>
            <a:endParaRPr lang="ko-KR" alt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굴림" charset="-127"/>
              <a:cs typeface="TH SarabunPSK" pitchFamily="34" charset="-34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gray">
          <a:xfrm>
            <a:off x="1206500" y="1700213"/>
            <a:ext cx="7429500" cy="7080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marL="0" lvl="1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Internet Bandwidth) </a:t>
            </a: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gray">
          <a:xfrm>
            <a:off x="1187450" y="2781300"/>
            <a:ext cx="7429500" cy="7191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marL="0" lvl="1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gray">
          <a:xfrm>
            <a:off x="1187450" y="3860800"/>
            <a:ext cx="7429500" cy="7064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lvl="1" indent="-457200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7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พฤติกรรมการใช้งานระบบเครือข่าย</a:t>
            </a: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gray">
          <a:xfrm>
            <a:off x="1187450" y="4868863"/>
            <a:ext cx="7429500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lvl="1" indent="-457200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สรุปงานระบบเครือข่ายฯและปัญหา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908050"/>
            <a:ext cx="7488237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จำนวนการใช้งานระบบเครือข่ายไร้สาย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ใช้งานสูงสุดในวันที่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12 </a:t>
            </a: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กรกฎาคม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2555 </a:t>
            </a: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เวลา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13.15 </a:t>
            </a: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น. 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จำนวนผู้ใช้งาน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3,011 </a:t>
            </a: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คน</a:t>
            </a:r>
            <a:endParaRPr lang="th-TH" sz="28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" y="2348880"/>
            <a:ext cx="8961437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908050"/>
            <a:ext cx="7488237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จำนวนการใช้งานระบบเครือข่ายไร้สาย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จุดให้บริการที่มีคนใช้งานมากที่สุด เดือน กรกฎาคม 2555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772592"/>
              </p:ext>
            </p:extLst>
          </p:nvPr>
        </p:nvGraphicFramePr>
        <p:xfrm>
          <a:off x="1331640" y="1835799"/>
          <a:ext cx="6985000" cy="4473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4598"/>
                <a:gridCol w="4335517"/>
                <a:gridCol w="1364885"/>
              </a:tblGrid>
              <a:tr h="7201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Rank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AP/Device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ผู้ใช้งานทั้งหมด</a:t>
                      </a:r>
                    </a:p>
                  </a:txBody>
                  <a:tcPr marL="9525" marR="9525" marT="9526" marB="0" anchor="ctr"/>
                </a:tc>
              </a:tr>
              <a:tr h="3753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โรงอาหารเทิดกสิกร 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AP92)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4297</a:t>
                      </a:r>
                    </a:p>
                  </a:txBody>
                  <a:tcPr marL="9525" marR="9525" marT="9525" marB="0" anchor="b"/>
                </a:tc>
              </a:tr>
              <a:tr h="3753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อาคารพัฒนาวิสัยทัศน์ ชั้น 1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AP92)</a:t>
                      </a:r>
                      <a:endParaRPr lang="en-US" sz="2400" b="1" i="0" u="none" strike="noStrike" dirty="0" smtClean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3052</a:t>
                      </a:r>
                    </a:p>
                  </a:txBody>
                  <a:tcPr marL="9525" marR="9525" marT="9525" marB="0" anchor="b"/>
                </a:tc>
              </a:tr>
              <a:tr h="3753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อาคารสุวรรณวาจกกสิกิจ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ชั้น 1 (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AP92)</a:t>
                      </a:r>
                      <a:endParaRPr lang="en-US" sz="2400" b="1" i="0" u="none" strike="noStrike" dirty="0" smtClean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3452</a:t>
                      </a:r>
                    </a:p>
                  </a:txBody>
                  <a:tcPr marL="9525" marR="9525" marT="9525" marB="0" anchor="b"/>
                </a:tc>
              </a:tr>
              <a:tr h="3753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SAS-FL1 </a:t>
                      </a:r>
                      <a:r>
                        <a:rPr lang="th-TH" sz="20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AP92)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2587</a:t>
                      </a:r>
                    </a:p>
                  </a:txBody>
                  <a:tcPr marL="9525" marR="9525" marT="9525" marB="0" anchor="b"/>
                </a:tc>
              </a:tr>
              <a:tr h="3753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หอพักนักศึกษา</a:t>
                      </a:r>
                      <a:r>
                        <a:rPr lang="th-TH" sz="20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2 ชั้น 3 (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AP92)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1214</a:t>
                      </a:r>
                    </a:p>
                  </a:txBody>
                  <a:tcPr marL="9525" marR="9525" marT="9525" marB="0" anchor="b"/>
                </a:tc>
              </a:tr>
              <a:tr h="3753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Business_5 (AP92)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1541</a:t>
                      </a:r>
                    </a:p>
                  </a:txBody>
                  <a:tcPr marL="9525" marR="9525" marT="9525" marB="0" anchor="b"/>
                </a:tc>
              </a:tr>
              <a:tr h="3753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SAS-FL3-Left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1322</a:t>
                      </a:r>
                    </a:p>
                  </a:txBody>
                  <a:tcPr marL="9525" marR="9525" marT="9525" marB="0" anchor="b"/>
                </a:tc>
              </a:tr>
              <a:tr h="3753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หอพักนักศึกษา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AP92)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447</a:t>
                      </a:r>
                    </a:p>
                  </a:txBody>
                  <a:tcPr marL="9525" marR="9525" marT="9525" marB="0" anchor="b"/>
                </a:tc>
              </a:tr>
              <a:tr h="3753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หอพักนักศึกษา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AP92)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544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หอพักนักศึกษา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AP92)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517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908050"/>
            <a:ext cx="7488237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จำนวนการใช้งานระบบเครือข่ายไร้สาย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จุดให้บริการที่มีคนใช้งานน้อยที่สุด กรกฎาคม 2555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570960"/>
              </p:ext>
            </p:extLst>
          </p:nvPr>
        </p:nvGraphicFramePr>
        <p:xfrm>
          <a:off x="1187450" y="1965325"/>
          <a:ext cx="6985000" cy="4128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5872"/>
                <a:gridCol w="4548372"/>
                <a:gridCol w="1380756"/>
              </a:tblGrid>
              <a:tr h="3752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Rank</a:t>
                      </a:r>
                    </a:p>
                  </a:txBody>
                  <a:tcPr marL="9525" marR="9525" marT="95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AP/Device</a:t>
                      </a:r>
                    </a:p>
                  </a:txBody>
                  <a:tcPr marL="9525" marR="9525" marT="95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ผู้ใช้งานทั้งหมด</a:t>
                      </a:r>
                    </a:p>
                  </a:txBody>
                  <a:tcPr marL="9525" marR="9525" marT="9521" marB="0" anchor="ctr"/>
                </a:tc>
              </a:tr>
              <a:tr h="37522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9525" marR="9525" marT="952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House_President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</a:tr>
              <a:tr h="37522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525" marR="9525" marT="952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FLAT-KP1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</a:tr>
              <a:tr h="37522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9525" marR="9525" marT="952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FLAT-PK3_Right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</a:tr>
              <a:tr h="37522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9525" marR="9525" marT="952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FLAT-PK1_Left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</a:tr>
              <a:tr h="37522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525" marR="9525" marT="952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FLAT-PK3_Mid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51</a:t>
                      </a:r>
                    </a:p>
                  </a:txBody>
                  <a:tcPr marL="9525" marR="9525" marT="9525" marB="0" anchor="b"/>
                </a:tc>
              </a:tr>
              <a:tr h="37522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</a:p>
                  </a:txBody>
                  <a:tcPr marL="9525" marR="9525" marT="952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NANA-Hotel3-2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</a:tr>
              <a:tr h="37522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</a:p>
                  </a:txBody>
                  <a:tcPr marL="9525" marR="9525" marT="952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President_2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76</a:t>
                      </a:r>
                    </a:p>
                  </a:txBody>
                  <a:tcPr marL="9525" marR="9525" marT="9525" marB="0" anchor="b"/>
                </a:tc>
              </a:tr>
              <a:tr h="37522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9525" marR="9525" marT="952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FLAT-CP2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102</a:t>
                      </a:r>
                    </a:p>
                  </a:txBody>
                  <a:tcPr marL="9525" marR="9525" marT="9525" marB="0" anchor="b"/>
                </a:tc>
              </a:tr>
              <a:tr h="37522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9525" marR="9525" marT="952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FLAT-PK1_Mid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106</a:t>
                      </a:r>
                    </a:p>
                  </a:txBody>
                  <a:tcPr marL="9525" marR="9525" marT="9525" marB="0" anchor="b"/>
                </a:tc>
              </a:tr>
              <a:tr h="37522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9525" marR="9525" marT="952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FLAT-PK2_Left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/>
                        </a:rPr>
                        <a:t>163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765175"/>
            <a:ext cx="6840538" cy="5237163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สถิติการให้บริการระบบ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IPTV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Table 5"/>
          <p:cNvGraphicFramePr>
            <a:graphicFrameLocks noGrp="1"/>
          </p:cNvGraphicFramePr>
          <p:nvPr/>
        </p:nvGraphicFramePr>
        <p:xfrm>
          <a:off x="1042988" y="1268413"/>
          <a:ext cx="7489825" cy="5413377"/>
        </p:xfrm>
        <a:graphic>
          <a:graphicData uri="http://schemas.openxmlformats.org/drawingml/2006/table">
            <a:tbl>
              <a:tblPr/>
              <a:tblGrid>
                <a:gridCol w="1296987"/>
                <a:gridCol w="2232025"/>
                <a:gridCol w="2016125"/>
                <a:gridCol w="1944688"/>
              </a:tblGrid>
              <a:tr h="3657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เดือน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จำนวนผู้ใช้งาน ปี 53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จำนวนผู้ใช้งาน ปี 5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4</a:t>
                      </a:r>
                      <a:endParaRPr kumimoji="0" lang="th-TH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จำนวนผู้ใช้งาน ปี 55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ตุลาคม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24,602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6,948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14,550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พฤศจิกายน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28,168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21,966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12,718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ธันวาคม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38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223                 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23,112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8,661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มกราคม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17,178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21,817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5,852</a:t>
                      </a: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กุมภาพันธ์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 16,475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18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913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4,104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มีนาคม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7,582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2,391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เมษายน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9,957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4,234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2,054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พฤษภาคม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17,978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5,299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3,474</a:t>
                      </a: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มิถุนายน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2,226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9,046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2,683</a:t>
                      </a: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กรกฎาคม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4,927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12,857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สิงหาคม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6,339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20,900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420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กันยายน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10,053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5,652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836613"/>
            <a:ext cx="6840538" cy="5237162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จำนวนผู้ใช้งานระบบ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IPTV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30724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5935657"/>
              </p:ext>
            </p:extLst>
          </p:nvPr>
        </p:nvGraphicFramePr>
        <p:xfrm>
          <a:off x="701675" y="1349375"/>
          <a:ext cx="8504238" cy="462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4" name="Chart" r:id="rId4" imgW="8601075" imgH="4638675" progId="Excel.Chart.8">
                  <p:embed/>
                </p:oleObj>
              </mc:Choice>
              <mc:Fallback>
                <p:oleObj name="Chart" r:id="rId4" imgW="8601075" imgH="4638675" progId="Excel.Chart.8">
                  <p:embed/>
                  <p:pic>
                    <p:nvPicPr>
                      <p:cNvPr id="0" name="Char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75" y="1349375"/>
                        <a:ext cx="8504238" cy="462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31747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1910491"/>
              </p:ext>
            </p:extLst>
          </p:nvPr>
        </p:nvGraphicFramePr>
        <p:xfrm>
          <a:off x="683568" y="1484784"/>
          <a:ext cx="8120062" cy="4032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9" name="Worksheet" r:id="rId4" imgW="8115300" imgH="3028950" progId="Excel.Sheet.8">
                  <p:embed/>
                </p:oleObj>
              </mc:Choice>
              <mc:Fallback>
                <p:oleObj name="Worksheet" r:id="rId4" imgW="8115300" imgH="3028950" progId="Excel.Sheet.8">
                  <p:embed/>
                  <p:pic>
                    <p:nvPicPr>
                      <p:cNvPr id="0" name="Char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484784"/>
                        <a:ext cx="8120062" cy="40325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827088" y="908050"/>
            <a:ext cx="8066087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จำนวนผู้ใช้งานระบบ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IPTV 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แยกตามสถานี เดือน กรกฎาคม 2555</a:t>
            </a:r>
          </a:p>
        </p:txBody>
      </p:sp>
      <p:graphicFrame>
        <p:nvGraphicFramePr>
          <p:cNvPr id="3379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8788933"/>
              </p:ext>
            </p:extLst>
          </p:nvPr>
        </p:nvGraphicFramePr>
        <p:xfrm>
          <a:off x="1116013" y="1557338"/>
          <a:ext cx="7473950" cy="495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7" name="Worksheet" r:id="rId4" imgW="8896350" imgH="5562600" progId="Excel.Sheet.8">
                  <p:embed/>
                </p:oleObj>
              </mc:Choice>
              <mc:Fallback>
                <p:oleObj name="Worksheet" r:id="rId4" imgW="8896350" imgH="5562600" progId="Excel.Sheet.8">
                  <p:embed/>
                  <p:pic>
                    <p:nvPicPr>
                      <p:cNvPr id="0" name="Chart 5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557338"/>
                        <a:ext cx="7473950" cy="495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พฤติกรรมการใช้งานระบบเครือข่าย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5842" name="Picture 2" descr="C:\Documents and Settings\pan46\Desktop\IS\15-08-2012 21-29-4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7" t="21669" r="32664" b="42845"/>
          <a:stretch/>
        </p:blipFill>
        <p:spPr bwMode="auto">
          <a:xfrm>
            <a:off x="261394" y="1124744"/>
            <a:ext cx="8767257" cy="4463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พฤติกรรมการใช้งานระบบเครือข่าย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6866" name="Picture 2" descr="C:\Documents and Settings\pan46\Desktop\IS\15-08-2012 21-37-4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3" t="21559" r="44981" b="32386"/>
          <a:stretch/>
        </p:blipFill>
        <p:spPr bwMode="auto">
          <a:xfrm>
            <a:off x="1547664" y="764703"/>
            <a:ext cx="6480720" cy="56178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39750" y="260350"/>
            <a:ext cx="842486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>
              <a:defRPr/>
            </a:pPr>
            <a:r>
              <a:rPr lang="th-TH" sz="4000" b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พฤติกรรมการใช้งานระบบเครือข่าย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7890" name="Picture 2" descr="C:\Documents and Settings\pan46\Desktop\IS\15-08-2012 21-45-4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2306" r="17622" b="21500"/>
          <a:stretch/>
        </p:blipFill>
        <p:spPr bwMode="auto">
          <a:xfrm>
            <a:off x="179512" y="980728"/>
            <a:ext cx="8671525" cy="540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44441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900113" y="1071563"/>
            <a:ext cx="7559675" cy="5237162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ช่องสัญญาณอินเทอร์เน็ตของมหาวิทยาลัย งบประมาณปี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55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63713" y="2205038"/>
          <a:ext cx="6096000" cy="25606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000"/>
                <a:gridCol w="2032000"/>
                <a:gridCol w="2032000"/>
              </a:tblGrid>
              <a:tr h="64015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H SarabunPSK" pitchFamily="34" charset="-34"/>
                          <a:cs typeface="TH SarabunPSK" pitchFamily="34" charset="-34"/>
                        </a:rPr>
                        <a:t>Link</a:t>
                      </a:r>
                      <a:endParaRPr lang="th-TH" sz="3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 smtClean="0">
                          <a:latin typeface="TH SarabunPSK" pitchFamily="34" charset="-34"/>
                          <a:cs typeface="TH SarabunPSK" pitchFamily="34" charset="-34"/>
                        </a:rPr>
                        <a:t>ในประเทศ</a:t>
                      </a:r>
                      <a:endParaRPr lang="th-TH" sz="3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 smtClean="0">
                          <a:latin typeface="TH SarabunPSK" pitchFamily="34" charset="-34"/>
                          <a:cs typeface="TH SarabunPSK" pitchFamily="34" charset="-34"/>
                        </a:rPr>
                        <a:t>ต่างประเทศ</a:t>
                      </a:r>
                      <a:endParaRPr lang="th-TH" sz="3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6" marB="45726"/>
                </a:tc>
              </a:tr>
              <a:tr h="640159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H SarabunPSK" pitchFamily="34" charset="-34"/>
                          <a:cs typeface="TH SarabunPSK" pitchFamily="34" charset="-34"/>
                        </a:rPr>
                        <a:t>UNINET</a:t>
                      </a:r>
                      <a:endParaRPr lang="th-TH" sz="3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6" marB="45726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 </a:t>
                      </a:r>
                      <a:r>
                        <a:rPr lang="en-US" sz="3200" b="1" dirty="0" err="1" smtClean="0">
                          <a:latin typeface="TH SarabunPSK" pitchFamily="34" charset="-34"/>
                          <a:cs typeface="TH SarabunPSK" pitchFamily="34" charset="-34"/>
                        </a:rPr>
                        <a:t>Gbps</a:t>
                      </a:r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(เฉลี่ย)</a:t>
                      </a:r>
                      <a:endParaRPr lang="th-TH" sz="32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6" marB="45726"/>
                </a:tc>
                <a:tc hMerge="1">
                  <a:txBody>
                    <a:bodyPr/>
                    <a:lstStyle/>
                    <a:p>
                      <a:pPr algn="ctr"/>
                      <a:endParaRPr lang="th-TH" sz="32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640159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H SarabunPSK" pitchFamily="34" charset="-34"/>
                          <a:cs typeface="TH SarabunPSK" pitchFamily="34" charset="-34"/>
                        </a:rPr>
                        <a:t>TRUE</a:t>
                      </a:r>
                      <a:endParaRPr lang="th-TH" sz="3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150 Mbps</a:t>
                      </a:r>
                      <a:endParaRPr lang="th-TH" sz="32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80 Mbps</a:t>
                      </a:r>
                      <a:endParaRPr lang="th-TH" sz="3200" b="1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6" marB="45726"/>
                </a:tc>
              </a:tr>
              <a:tr h="640159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H SarabunPSK" pitchFamily="34" charset="-34"/>
                          <a:cs typeface="TH SarabunPSK" pitchFamily="34" charset="-34"/>
                        </a:rPr>
                        <a:t>3BB</a:t>
                      </a:r>
                      <a:endParaRPr lang="th-TH" sz="3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100 Mbps</a:t>
                      </a:r>
                      <a:endParaRPr lang="th-TH" sz="3200" b="1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15</a:t>
                      </a:r>
                      <a:r>
                        <a:rPr lang="en-US" sz="3200" b="1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Mbps</a:t>
                      </a:r>
                      <a:endParaRPr lang="th-TH" sz="3200" b="1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6" marB="45726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defRPr/>
            </a:pPr>
            <a:r>
              <a:rPr lang="th-TH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สรุปงานระบบเครือข่ายฯและปัญหา</a:t>
            </a:r>
            <a:endParaRPr lang="th-TH" sz="2400" b="1" smtClean="0"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idx="1"/>
          </p:nvPr>
        </p:nvSpPr>
        <p:spPr>
          <a:xfrm>
            <a:off x="1259632" y="692696"/>
            <a:ext cx="7272338" cy="5165725"/>
          </a:xfrm>
        </p:spPr>
        <p:txBody>
          <a:bodyPr/>
          <a:lstStyle/>
          <a:p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รายงานการแก้ไขปัญหาระบบเครือข่าย อาคารเรียนรวม </a:t>
            </a:r>
            <a:r>
              <a:rPr lang="en-US" sz="2800" b="1" dirty="0">
                <a:latin typeface="TH SarabunPSK" pitchFamily="34" charset="-34"/>
                <a:cs typeface="TH SarabunPSK" pitchFamily="34" charset="-34"/>
              </a:rPr>
              <a:t>70 </a:t>
            </a:r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ปี ห้อง 201/1-2 </a:t>
            </a:r>
            <a:br>
              <a:rPr lang="th-TH" sz="2800" b="1" dirty="0">
                <a:latin typeface="TH SarabunPSK" pitchFamily="34" charset="-34"/>
                <a:cs typeface="TH SarabunPSK" pitchFamily="34" charset="-34"/>
              </a:rPr>
            </a:br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และอาคารสุวรรณวาจกกสิกิจ</a:t>
            </a:r>
            <a:endParaRPr lang="en-GB" sz="2800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วันที่ 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16 กรกฎาคม 2555  เวลา 8.30 น. ได้รับแจ้งจากเจ้าหน้าที่อาคารว่า ไม่สามารถใช้งานระบบเครือข่ายไร้สายได้ตั้งแต่ วันเสาร์ที่ 14 กรกฎาคม 2555 ตรวจสอบพบว่าระบบสายใยแก้วนำแสงอาคารเรียนรวม </a:t>
            </a:r>
            <a:r>
              <a:rPr lang="en-US" sz="2800" dirty="0">
                <a:latin typeface="TH SarabunPSK" pitchFamily="34" charset="-34"/>
                <a:cs typeface="TH SarabunPSK" pitchFamily="34" charset="-34"/>
              </a:rPr>
              <a:t>70 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ปีห้องเครื่องแม่ข่าย ชั้น 1 ที่เชื่อมต่อไปยัง ห้อง 201/1-2 ไม่สามารถได้ ส่งผลกระทบต่อการให้บริการเครือข่ายอินเทอร์เน็ต อาคารเรียนรวม </a:t>
            </a:r>
            <a:r>
              <a:rPr lang="en-US" sz="2800" dirty="0">
                <a:latin typeface="TH SarabunPSK" pitchFamily="34" charset="-34"/>
                <a:cs typeface="TH SarabunPSK" pitchFamily="34" charset="-34"/>
              </a:rPr>
              <a:t>70 </a:t>
            </a:r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ปี ห้อง 201/1-2 และอาคารสุวรรณวาจกกสิกิจ</a:t>
            </a:r>
            <a:endParaRPr lang="en-GB" sz="2800" dirty="0">
              <a:latin typeface="TH SarabunPSK" pitchFamily="34" charset="-34"/>
              <a:cs typeface="TH SarabunPSK" pitchFamily="34" charset="-34"/>
            </a:endParaRPr>
          </a:p>
          <a:p>
            <a:pPr lvl="0"/>
            <a:endParaRPr lang="en-GB" sz="2800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46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7200800" cy="5136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478762"/>
      </p:ext>
    </p:extLst>
  </p:cSld>
  <p:clrMapOvr>
    <a:masterClrMapping/>
  </p:clrMapOvr>
  <p:transition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ผลการทดสอบสายสัญญาณ</a:t>
            </a:r>
            <a:endParaRPr lang="en-GB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TH SarabunPSK" pitchFamily="34" charset="-34"/>
                <a:cs typeface="TH SarabunPSK" pitchFamily="34" charset="-34"/>
              </a:rPr>
              <a:t>70-201/1-2      server 70-1</a:t>
            </a:r>
          </a:p>
          <a:p>
            <a:pPr marL="0" indent="0">
              <a:buNone/>
            </a:pPr>
            <a:r>
              <a:rPr lang="en-GB" dirty="0">
                <a:latin typeface="TH SarabunPSK" pitchFamily="34" charset="-34"/>
                <a:cs typeface="TH SarabunPSK" pitchFamily="34" charset="-34"/>
              </a:rPr>
              <a:t>core 1 50.6 m     166.8 m</a:t>
            </a:r>
          </a:p>
          <a:p>
            <a:pPr marL="0" indent="0">
              <a:buNone/>
            </a:pPr>
            <a:r>
              <a:rPr lang="en-GB" dirty="0">
                <a:latin typeface="TH SarabunPSK" pitchFamily="34" charset="-34"/>
                <a:cs typeface="TH SarabunPSK" pitchFamily="34" charset="-34"/>
              </a:rPr>
              <a:t>core 2 103 m      166.5 m</a:t>
            </a:r>
          </a:p>
          <a:p>
            <a:pPr marL="0" indent="0">
              <a:buNone/>
            </a:pPr>
            <a:r>
              <a:rPr lang="en-GB" dirty="0">
                <a:latin typeface="TH SarabunPSK" pitchFamily="34" charset="-34"/>
                <a:cs typeface="TH SarabunPSK" pitchFamily="34" charset="-34"/>
              </a:rPr>
              <a:t>core 3 104 m      167.5 m</a:t>
            </a:r>
          </a:p>
          <a:p>
            <a:pPr marL="0" indent="0">
              <a:buNone/>
            </a:pPr>
            <a:r>
              <a:rPr lang="en-GB" dirty="0">
                <a:latin typeface="TH SarabunPSK" pitchFamily="34" charset="-34"/>
                <a:cs typeface="TH SarabunPSK" pitchFamily="34" charset="-34"/>
              </a:rPr>
              <a:t>core 4 50.3 m     167 m</a:t>
            </a:r>
          </a:p>
          <a:p>
            <a:pPr marL="0" indent="0">
              <a:buNone/>
            </a:pPr>
            <a:r>
              <a:rPr lang="en-GB" dirty="0">
                <a:latin typeface="TH SarabunPSK" pitchFamily="34" charset="-34"/>
                <a:cs typeface="TH SarabunPSK" pitchFamily="34" charset="-34"/>
              </a:rPr>
              <a:t>core 5 50.3m       50.6 m</a:t>
            </a:r>
          </a:p>
          <a:p>
            <a:pPr marL="0" indent="0">
              <a:buNone/>
            </a:pPr>
            <a:r>
              <a:rPr lang="en-GB" dirty="0">
                <a:latin typeface="TH SarabunPSK" pitchFamily="34" charset="-34"/>
                <a:cs typeface="TH SarabunPSK" pitchFamily="34" charset="-34"/>
              </a:rPr>
              <a:t>core 6 50.6m       166.8 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9400178"/>
      </p:ext>
    </p:extLst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4" descr="https://fbcdn-sphotos-h-a.akamaihd.net/hphotos-ak-snc7/375703_3390055080681_81879075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84784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572837"/>
      </p:ext>
    </p:extLst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r>
              <a:rPr lang="th-TH" sz="4000" b="1" u="sng" dirty="0">
                <a:latin typeface="TH SarabunPSK" pitchFamily="34" charset="-34"/>
                <a:cs typeface="TH SarabunPSK" pitchFamily="34" charset="-34"/>
              </a:rPr>
              <a:t>ภาระงานเดือน กรกฎาคม 2555 นายพันธมิตร ใจ</a:t>
            </a:r>
            <a:r>
              <a:rPr lang="th-TH" sz="4000" b="1" u="sng" dirty="0" err="1">
                <a:latin typeface="TH SarabunPSK" pitchFamily="34" charset="-34"/>
                <a:cs typeface="TH SarabunPSK" pitchFamily="34" charset="-34"/>
              </a:rPr>
              <a:t>รินทร์</a:t>
            </a:r>
            <a:endParaRPr lang="en-GB" sz="36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258888" y="836613"/>
            <a:ext cx="7200900" cy="5472112"/>
          </a:xfrm>
        </p:spPr>
        <p:txBody>
          <a:bodyPr/>
          <a:lstStyle/>
          <a:p>
            <a:r>
              <a:rPr lang="th-TH" b="1" dirty="0">
                <a:latin typeface="TH SarabunPSK" pitchFamily="34" charset="-34"/>
                <a:cs typeface="TH SarabunPSK" pitchFamily="34" charset="-34"/>
              </a:rPr>
              <a:t>ด้านงาน 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VDO Conference</a:t>
            </a:r>
            <a:endParaRPr lang="en-GB" dirty="0">
              <a:latin typeface="TH SarabunPSK" pitchFamily="34" charset="-34"/>
              <a:cs typeface="TH SarabunPSK" pitchFamily="34" charset="-34"/>
            </a:endParaRPr>
          </a:p>
          <a:p>
            <a:pPr lvl="0"/>
            <a:r>
              <a:rPr lang="th-TH" dirty="0">
                <a:latin typeface="TH SarabunPSK" pitchFamily="34" charset="-34"/>
                <a:cs typeface="TH SarabunPSK" pitchFamily="34" charset="-34"/>
              </a:rPr>
              <a:t>ถ่ายทอด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VDO Conference 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วันที่ 17 </a:t>
            </a:r>
            <a:r>
              <a:rPr lang="th-TH" dirty="0" err="1">
                <a:latin typeface="TH SarabunPSK" pitchFamily="34" charset="-34"/>
                <a:cs typeface="TH SarabunPSK" pitchFamily="34" charset="-34"/>
              </a:rPr>
              <a:t>กค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. 2555 เวลา 9.30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-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 12.00 น. ที่ห้องประชุม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IT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 ชั้น 1 ของคณะพัฒนาการท่องเที่ยว</a:t>
            </a:r>
            <a:endParaRPr lang="en-GB" dirty="0">
              <a:latin typeface="TH SarabunPSK" pitchFamily="34" charset="-34"/>
              <a:cs typeface="TH SarabunPSK" pitchFamily="34" charset="-34"/>
            </a:endParaRPr>
          </a:p>
          <a:p>
            <a:pPr lvl="0"/>
            <a:r>
              <a:rPr lang="th-TH" dirty="0">
                <a:latin typeface="TH SarabunPSK" pitchFamily="34" charset="-34"/>
                <a:cs typeface="TH SarabunPSK" pitchFamily="34" charset="-34"/>
              </a:rPr>
              <a:t>ถ่ายทอด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VDO Conference 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วันที่ 24 </a:t>
            </a:r>
            <a:r>
              <a:rPr lang="th-TH" dirty="0" err="1">
                <a:latin typeface="TH SarabunPSK" pitchFamily="34" charset="-34"/>
                <a:cs typeface="TH SarabunPSK" pitchFamily="34" charset="-34"/>
              </a:rPr>
              <a:t>กค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. 2555 เวลา 8.30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-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 15.30 น. ที่ตึก </a:t>
            </a:r>
            <a:r>
              <a:rPr lang="th-TH" dirty="0" err="1">
                <a:latin typeface="TH SarabunPSK" pitchFamily="34" charset="-34"/>
                <a:cs typeface="TH SarabunPSK" pitchFamily="34" charset="-34"/>
              </a:rPr>
              <a:t>สนอ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. ชั้น 1 เลือกตั้ง ผอ.สำนักวิจัย</a:t>
            </a:r>
            <a:endParaRPr lang="en-GB" dirty="0">
              <a:latin typeface="TH SarabunPSK" pitchFamily="34" charset="-34"/>
              <a:cs typeface="TH SarabunPSK" pitchFamily="34" charset="-34"/>
            </a:endParaRPr>
          </a:p>
          <a:p>
            <a:pPr lvl="0"/>
            <a:r>
              <a:rPr lang="th-TH" dirty="0">
                <a:latin typeface="TH SarabunPSK" pitchFamily="34" charset="-34"/>
                <a:cs typeface="TH SarabunPSK" pitchFamily="34" charset="-34"/>
              </a:rPr>
              <a:t>ถ่ายทอด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VDO Conference 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วันที่ 27 </a:t>
            </a:r>
            <a:r>
              <a:rPr lang="th-TH" dirty="0" err="1">
                <a:latin typeface="TH SarabunPSK" pitchFamily="34" charset="-34"/>
                <a:cs typeface="TH SarabunPSK" pitchFamily="34" charset="-34"/>
              </a:rPr>
              <a:t>กค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. 2555 เวลา 8.30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–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 12.30 น. ที่ตึก </a:t>
            </a:r>
            <a:r>
              <a:rPr lang="th-TH" dirty="0" err="1">
                <a:latin typeface="TH SarabunPSK" pitchFamily="34" charset="-34"/>
                <a:cs typeface="TH SarabunPSK" pitchFamily="34" charset="-34"/>
              </a:rPr>
              <a:t>สนอ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. ชั้น 1 เลือกตั้ง คณบดีบัณฑิตวิทยาลัย</a:t>
            </a:r>
            <a:endParaRPr lang="en-GB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4034" name="Picture 2" descr="IMG_17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04664"/>
            <a:ext cx="4512501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4035" name="Picture 3" descr="IMG_17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48680"/>
            <a:ext cx="4282022" cy="570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68541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332656"/>
            <a:ext cx="7848872" cy="5472608"/>
          </a:xfrm>
        </p:spPr>
        <p:txBody>
          <a:bodyPr/>
          <a:lstStyle/>
          <a:p>
            <a:pPr lvl="0"/>
            <a:r>
              <a:rPr lang="th-TH" dirty="0">
                <a:latin typeface="TH SarabunPSK" pitchFamily="34" charset="-34"/>
                <a:cs typeface="TH SarabunPSK" pitchFamily="34" charset="-34"/>
              </a:rPr>
              <a:t>แก้ไขอุปกรณ์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wireless 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ค้าง  ทั้ง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Indoor Outdoor </a:t>
            </a:r>
            <a:endParaRPr lang="en-GB" sz="2800" dirty="0"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dirty="0">
                <a:latin typeface="TH SarabunPSK" pitchFamily="34" charset="-34"/>
                <a:cs typeface="TH SarabunPSK" pitchFamily="34" charset="-34"/>
              </a:rPr>
              <a:t>ที่งาน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UBI  1 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ครั้ง</a:t>
            </a:r>
            <a:endParaRPr lang="en-GB" sz="2400" dirty="0"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dirty="0">
                <a:latin typeface="TH SarabunPSK" pitchFamily="34" charset="-34"/>
                <a:cs typeface="TH SarabunPSK" pitchFamily="34" charset="-34"/>
              </a:rPr>
              <a:t>ห้องสมุด  2 ครั้ง </a:t>
            </a:r>
            <a:endParaRPr lang="en-GB" sz="2400" dirty="0"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dirty="0">
                <a:latin typeface="TH SarabunPSK" pitchFamily="34" charset="-34"/>
                <a:cs typeface="TH SarabunPSK" pitchFamily="34" charset="-34"/>
              </a:rPr>
              <a:t>ตึก </a:t>
            </a:r>
            <a:r>
              <a:rPr lang="th-TH" dirty="0" err="1">
                <a:latin typeface="TH SarabunPSK" pitchFamily="34" charset="-34"/>
                <a:cs typeface="TH SarabunPSK" pitchFamily="34" charset="-34"/>
              </a:rPr>
              <a:t>สนอ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. 3 ครั้ง</a:t>
            </a:r>
            <a:endParaRPr lang="en-GB" sz="2400" dirty="0"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dirty="0">
                <a:latin typeface="TH SarabunPSK" pitchFamily="34" charset="-34"/>
                <a:cs typeface="TH SarabunPSK" pitchFamily="34" charset="-34"/>
              </a:rPr>
              <a:t>ตึก 70 ปี 2 ครั้ง</a:t>
            </a:r>
            <a:endParaRPr lang="en-GB" sz="2400" dirty="0"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dirty="0">
                <a:latin typeface="TH SarabunPSK" pitchFamily="34" charset="-34"/>
                <a:cs typeface="TH SarabunPSK" pitchFamily="34" charset="-34"/>
              </a:rPr>
              <a:t>หอพัก 2  5 ครั้ง</a:t>
            </a:r>
            <a:endParaRPr lang="en-GB" sz="2400" dirty="0"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dirty="0">
                <a:latin typeface="TH SarabunPSK" pitchFamily="34" charset="-34"/>
                <a:cs typeface="TH SarabunPSK" pitchFamily="34" charset="-34"/>
              </a:rPr>
              <a:t>หอพัก 4  4 ครั้ง</a:t>
            </a:r>
            <a:endParaRPr lang="en-GB" sz="2400" dirty="0"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dirty="0">
                <a:latin typeface="TH SarabunPSK" pitchFamily="34" charset="-34"/>
                <a:cs typeface="TH SarabunPSK" pitchFamily="34" charset="-34"/>
              </a:rPr>
              <a:t>หอพัก 7 2 ครั้ง</a:t>
            </a:r>
            <a:endParaRPr lang="en-GB" sz="2400" dirty="0"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dirty="0">
                <a:latin typeface="TH SarabunPSK" pitchFamily="34" charset="-34"/>
                <a:cs typeface="TH SarabunPSK" pitchFamily="34" charset="-34"/>
              </a:rPr>
              <a:t>แฟลต</a:t>
            </a:r>
            <a:r>
              <a:rPr lang="th-TH" dirty="0" err="1">
                <a:latin typeface="TH SarabunPSK" pitchFamily="34" charset="-34"/>
                <a:cs typeface="TH SarabunPSK" pitchFamily="34" charset="-34"/>
              </a:rPr>
              <a:t>ประกายพฤกษ์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  1 ครั้ง</a:t>
            </a:r>
            <a:endParaRPr lang="en-GB" sz="2400" dirty="0"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dirty="0">
                <a:latin typeface="TH SarabunPSK" pitchFamily="34" charset="-34"/>
                <a:cs typeface="TH SarabunPSK" pitchFamily="34" charset="-34"/>
              </a:rPr>
              <a:t>บ้านพักราชพฤกษ์ 2 ครั้ง</a:t>
            </a:r>
            <a:endParaRPr lang="en-GB" sz="2400" dirty="0">
              <a:latin typeface="TH SarabunPSK" pitchFamily="34" charset="-34"/>
              <a:cs typeface="TH SarabunPSK" pitchFamily="34" charset="-34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424157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6" descr="PPT9CD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6913562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492500" y="3644900"/>
            <a:ext cx="20208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altLang="ko-KR" b="1">
                <a:effectLst>
                  <a:outerShdw blurRad="38100" dist="38100" dir="2700000" algn="tl">
                    <a:srgbClr val="C0C0C0"/>
                  </a:outerShdw>
                </a:effectLst>
                <a:latin typeface="TH SarabunPSK" charset="-34"/>
                <a:ea typeface="TH SarabunPSK" charset="-34"/>
                <a:cs typeface="TH SarabunPSK" charset="-34"/>
              </a:rPr>
              <a:t>งานระบบเครือข่าย</a:t>
            </a:r>
            <a:endParaRPr lang="en-US" altLang="ko-KR" sz="1000" b="1">
              <a:effectLst>
                <a:outerShdw blurRad="38100" dist="38100" dir="2700000" algn="tl">
                  <a:srgbClr val="C0C0C0"/>
                </a:outerShdw>
              </a:effectLst>
              <a:latin typeface="TH SarabunPSK" charset="-34"/>
            </a:endParaRPr>
          </a:p>
        </p:txBody>
      </p:sp>
      <p:sp>
        <p:nvSpPr>
          <p:cNvPr id="52228" name="WordArt 18"/>
          <p:cNvSpPr>
            <a:spLocks noChangeArrowheads="1" noChangeShapeType="1" noTextEdit="1"/>
          </p:cNvSpPr>
          <p:nvPr/>
        </p:nvSpPr>
        <p:spPr bwMode="auto">
          <a:xfrm>
            <a:off x="6643688" y="4843463"/>
            <a:ext cx="1789112" cy="735012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5278"/>
              </a:avLst>
            </a:prstTxWarp>
          </a:bodyPr>
          <a:lstStyle/>
          <a:p>
            <a:pPr algn="ctr"/>
            <a:r>
              <a:rPr lang="en-GB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0000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MaejoNET</a:t>
            </a:r>
          </a:p>
        </p:txBody>
      </p:sp>
      <p:sp>
        <p:nvSpPr>
          <p:cNvPr id="52229" name="WordArt 23"/>
          <p:cNvSpPr>
            <a:spLocks noChangeArrowheads="1" noChangeShapeType="1" noTextEdit="1"/>
          </p:cNvSpPr>
          <p:nvPr/>
        </p:nvSpPr>
        <p:spPr bwMode="auto">
          <a:xfrm>
            <a:off x="6319838" y="3984625"/>
            <a:ext cx="2487612" cy="30162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644292"/>
              </a:avLst>
            </a:prstTxWarp>
          </a:bodyPr>
          <a:lstStyle/>
          <a:p>
            <a:pPr algn="ctr"/>
            <a:r>
              <a:rPr lang="en-GB" sz="3200" kern="10" normalizeH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Networking System and Internet Service</a:t>
            </a:r>
          </a:p>
        </p:txBody>
      </p:sp>
      <p:sp>
        <p:nvSpPr>
          <p:cNvPr id="52230" name="WordArt 24"/>
          <p:cNvSpPr>
            <a:spLocks noChangeArrowheads="1" noChangeShapeType="1" noTextEdit="1"/>
          </p:cNvSpPr>
          <p:nvPr/>
        </p:nvSpPr>
        <p:spPr bwMode="auto">
          <a:xfrm>
            <a:off x="6232525" y="5645150"/>
            <a:ext cx="2689225" cy="6683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Impact"/>
              </a:rPr>
              <a:t>Maejo University</a:t>
            </a:r>
          </a:p>
        </p:txBody>
      </p:sp>
      <p:sp>
        <p:nvSpPr>
          <p:cNvPr id="52231" name="WordArt 26"/>
          <p:cNvSpPr>
            <a:spLocks noChangeArrowheads="1" noChangeShapeType="1" noTextEdit="1"/>
          </p:cNvSpPr>
          <p:nvPr/>
        </p:nvSpPr>
        <p:spPr bwMode="auto">
          <a:xfrm>
            <a:off x="6877050" y="6240463"/>
            <a:ext cx="1508125" cy="188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Black"/>
              </a:rPr>
              <a:t>ICT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171" name="Content Placeholder 16"/>
          <p:cNvSpPr>
            <a:spLocks noGrp="1"/>
          </p:cNvSpPr>
          <p:nvPr>
            <p:ph idx="1"/>
          </p:nvPr>
        </p:nvSpPr>
        <p:spPr>
          <a:xfrm>
            <a:off x="900113" y="908050"/>
            <a:ext cx="7775575" cy="4757738"/>
          </a:xfrm>
        </p:spPr>
        <p:txBody>
          <a:bodyPr/>
          <a:lstStyle/>
          <a:p>
            <a:pPr eaLnBrk="1" hangingPunct="1"/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ปริมาณการใช้งานเฉลี่ยทั้งหมดเดือนกรกฎาคม 2555  สูงสุด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332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Mbps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b="1" dirty="0" smtClean="0">
              <a:solidFill>
                <a:srgbClr val="00B05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68" y="2132856"/>
            <a:ext cx="835639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195" name="Content Placeholder 16"/>
          <p:cNvSpPr>
            <a:spLocks noGrp="1"/>
          </p:cNvSpPr>
          <p:nvPr>
            <p:ph idx="1"/>
          </p:nvPr>
        </p:nvSpPr>
        <p:spPr>
          <a:xfrm>
            <a:off x="1187450" y="1268413"/>
            <a:ext cx="7632700" cy="4757737"/>
          </a:xfrm>
        </p:spPr>
        <p:txBody>
          <a:bodyPr/>
          <a:lstStyle/>
          <a:p>
            <a:pPr eaLnBrk="1" hangingPunct="1"/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UNINET 1Gbps</a:t>
            </a:r>
          </a:p>
          <a:p>
            <a:pPr eaLnBrk="1" hangingPunct="1">
              <a:buFont typeface="Arial" charset="0"/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	ปริมาณการใช้งานเดือนกรกฎาคม 2555 สูงสุดที่ 1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62 Mbps</a:t>
            </a:r>
            <a:endParaRPr lang="th-TH" sz="3600" b="1" dirty="0" smtClean="0">
              <a:solidFill>
                <a:srgbClr val="00B050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1" hangingPunct="1"/>
            <a:endParaRPr lang="en-US" b="1" dirty="0" smtClean="0">
              <a:latin typeface="TH SarabunPSK" pitchFamily="34" charset="-34"/>
              <a:cs typeface="TH SarabunPSK" pitchFamily="34" charset="-34"/>
            </a:endParaRPr>
          </a:p>
          <a:p>
            <a:pPr lvl="1" eaLnBrk="1" hangingPunct="1">
              <a:buFont typeface="Arial" charset="0"/>
              <a:buNone/>
            </a:pPr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8719041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836613"/>
            <a:ext cx="6840538" cy="1439862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TRUE (150/80 Mbps)  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เดือน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กรกฎาคม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2555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ปริมาณการใช้งานภายในประเทศ สูงสุดที่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142 Mbps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th-TH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855883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403350" y="836613"/>
            <a:ext cx="684053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3BB (100/15 Mbps) </a:t>
            </a:r>
            <a:r>
              <a:rPr lang="th-TH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เดือนกรกฎาคม 2555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ปริมาณการใช้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งาน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สูงสุดที่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68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Mbps</a:t>
            </a: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endParaRPr lang="th-TH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823485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042988" y="1071563"/>
            <a:ext cx="7850187" cy="5237162"/>
          </a:xfrm>
        </p:spPr>
        <p:txBody>
          <a:bodyPr/>
          <a:lstStyle/>
          <a:p>
            <a:pPr marL="0" lvl="1" indent="0" algn="thaiDist" eaLnBrk="1" hangingPunct="1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Local Link </a:t>
            </a: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ไปมหาวิทยาลัยแม่โจ้-แพร่ เฉลิมพระเกียรติ 10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Mbps</a:t>
            </a:r>
          </a:p>
          <a:p>
            <a:pPr marL="933450" lvl="1" indent="-533400" algn="thaiDist" eaLnBrk="1" hangingPunct="1"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เดือน กรกฎาคม 2555 ปริมาณการใช้งานสูงสุดที่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2.78 Mbps</a:t>
            </a:r>
            <a:endParaRPr lang="th-TH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933450" lvl="1" indent="-533400" algn="thaiDist" eaLnBrk="1" hangingPunct="1">
              <a:buClr>
                <a:schemeClr val="tx1"/>
              </a:buClr>
              <a:buFont typeface="Arial" pitchFamily="34" charset="0"/>
              <a:buNone/>
              <a:defRPr/>
            </a:pPr>
            <a:endParaRPr 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31074" name="Picture 2" descr="C:\Users\Banpod\AppData\Local\Temp\SNAGHTML59374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852738"/>
            <a:ext cx="7929562" cy="2879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042988" y="1071563"/>
            <a:ext cx="7850187" cy="5237162"/>
          </a:xfrm>
        </p:spPr>
        <p:txBody>
          <a:bodyPr/>
          <a:lstStyle/>
          <a:p>
            <a:pPr marL="539750" lvl="1" indent="-357188" algn="thaiDist" eaLnBrk="1" hangingPunct="1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Local Link </a:t>
            </a: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ไปมหาวิทยาลัยแม่โจ้-ชุมพร 10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Mbps (True)</a:t>
            </a:r>
            <a:endParaRPr lang="th-TH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lvl="1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	เดือนกรกฎาคม 2555 ปริมาณการใช้งานสูงสุดที่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5.22 Mbps</a:t>
            </a:r>
            <a:endParaRPr lang="th-TH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30050" name="Picture 2" descr="C:\Users\Banpod\AppData\Local\Temp\SNAGHTML5d230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565400"/>
            <a:ext cx="7907337" cy="2879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mju ppt01</Template>
  <TotalTime>6323</TotalTime>
  <Words>1069</Words>
  <Application>Microsoft Office PowerPoint</Application>
  <PresentationFormat>On-screen Show (4:3)</PresentationFormat>
  <Paragraphs>417</Paragraphs>
  <Slides>37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51" baseType="lpstr">
      <vt:lpstr>Arial</vt:lpstr>
      <vt:lpstr>Times New Roman</vt:lpstr>
      <vt:lpstr>Angsana New</vt:lpstr>
      <vt:lpstr>Calibri</vt:lpstr>
      <vt:lpstr>Wingdings</vt:lpstr>
      <vt:lpstr>Cordia New</vt:lpstr>
      <vt:lpstr>맑은 고딕</vt:lpstr>
      <vt:lpstr>Arial Black</vt:lpstr>
      <vt:lpstr>Impact</vt:lpstr>
      <vt:lpstr>TH SarabunPSK</vt:lpstr>
      <vt:lpstr>굴림</vt:lpstr>
      <vt:lpstr>ชุดรูปแบบของ Office</vt:lpstr>
      <vt:lpstr>Worksheet</vt:lpstr>
      <vt:lpstr>Chart</vt:lpstr>
      <vt:lpstr> </vt:lpstr>
      <vt:lpstr>สรุปรายงานผลการปฏิบัติงานประจำเดือน  กรกฎาคม 2555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พฤติกรรมการใช้งานระบบเครือข่าย</vt:lpstr>
      <vt:lpstr>พฤติกรรมการใช้งานระบบเครือข่าย</vt:lpstr>
      <vt:lpstr>PowerPoint Presentation</vt:lpstr>
      <vt:lpstr>สรุปงานระบบเครือข่ายฯและปัญหา</vt:lpstr>
      <vt:lpstr>PowerPoint Presentation</vt:lpstr>
      <vt:lpstr>ผลการทดสอบสายสัญญาณ</vt:lpstr>
      <vt:lpstr>PowerPoint Presentation</vt:lpstr>
      <vt:lpstr>ภาระงานเดือน กรกฎาคม 2555 นายพันธมิตร ใจรินทร์</vt:lpstr>
      <vt:lpstr>PowerPoint Presentation</vt:lpstr>
      <vt:lpstr>PowerPoint Presentation</vt:lpstr>
      <vt:lpstr>PowerPoint Presentation</vt:lpstr>
    </vt:vector>
  </TitlesOfParts>
  <Company>Maejo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Banpod Tositarat</dc:creator>
  <cp:lastModifiedBy>pansak chaipakdee</cp:lastModifiedBy>
  <cp:revision>514</cp:revision>
  <dcterms:created xsi:type="dcterms:W3CDTF">2010-12-01T03:09:38Z</dcterms:created>
  <dcterms:modified xsi:type="dcterms:W3CDTF">2012-08-17T02:14:40Z</dcterms:modified>
</cp:coreProperties>
</file>