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51"/>
  </p:notesMasterIdLst>
  <p:sldIdLst>
    <p:sldId id="256" r:id="rId2"/>
    <p:sldId id="259" r:id="rId3"/>
    <p:sldId id="260" r:id="rId4"/>
    <p:sldId id="296" r:id="rId5"/>
    <p:sldId id="298" r:id="rId6"/>
    <p:sldId id="345" r:id="rId7"/>
    <p:sldId id="420" r:id="rId8"/>
    <p:sldId id="297" r:id="rId9"/>
    <p:sldId id="421" r:id="rId10"/>
    <p:sldId id="346" r:id="rId11"/>
    <p:sldId id="422" r:id="rId12"/>
    <p:sldId id="363" r:id="rId13"/>
    <p:sldId id="435" r:id="rId14"/>
    <p:sldId id="443" r:id="rId15"/>
    <p:sldId id="454" r:id="rId16"/>
    <p:sldId id="444" r:id="rId17"/>
    <p:sldId id="445" r:id="rId18"/>
    <p:sldId id="306" r:id="rId19"/>
    <p:sldId id="367" r:id="rId20"/>
    <p:sldId id="427" r:id="rId21"/>
    <p:sldId id="368" r:id="rId22"/>
    <p:sldId id="429" r:id="rId23"/>
    <p:sldId id="370" r:id="rId24"/>
    <p:sldId id="430" r:id="rId25"/>
    <p:sldId id="463" r:id="rId26"/>
    <p:sldId id="465" r:id="rId27"/>
    <p:sldId id="466" r:id="rId28"/>
    <p:sldId id="468" r:id="rId29"/>
    <p:sldId id="469" r:id="rId30"/>
    <p:sldId id="470" r:id="rId31"/>
    <p:sldId id="316" r:id="rId32"/>
    <p:sldId id="434" r:id="rId33"/>
    <p:sldId id="318" r:id="rId34"/>
    <p:sldId id="432" r:id="rId35"/>
    <p:sldId id="473" r:id="rId36"/>
    <p:sldId id="474" r:id="rId37"/>
    <p:sldId id="405" r:id="rId38"/>
    <p:sldId id="472" r:id="rId39"/>
    <p:sldId id="471" r:id="rId40"/>
    <p:sldId id="476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295" r:id="rId50"/>
  </p:sldIdLst>
  <p:sldSz cx="9144000" cy="6858000" type="screen4x3"/>
  <p:notesSz cx="6858000" cy="9144000"/>
  <p:embeddedFontLst>
    <p:embeddedFont>
      <p:font typeface="Angsana New" pitchFamily="18" charset="-34"/>
      <p:regular r:id="rId52"/>
      <p:bold r:id="rId53"/>
      <p:italic r:id="rId54"/>
      <p:boldItalic r:id="rId55"/>
    </p:embeddedFont>
    <p:embeddedFont>
      <p:font typeface="TH SarabunPSK" charset="-34"/>
      <p:regular r:id="rId56"/>
      <p:bold r:id="rId57"/>
      <p:italic r:id="rId58"/>
      <p:boldItalic r:id="rId59"/>
    </p:embeddedFont>
    <p:embeddedFont>
      <p:font typeface="Gulim" pitchFamily="34" charset="-127"/>
      <p:regular r:id="rId60"/>
    </p:embeddedFont>
    <p:embeddedFont>
      <p:font typeface="Calibri" pitchFamily="34" charset="0"/>
      <p:regular r:id="rId61"/>
      <p:bold r:id="rId62"/>
      <p:italic r:id="rId63"/>
      <p:boldItalic r:id="rId64"/>
    </p:embeddedFont>
    <p:embeddedFont>
      <p:font typeface="Cordia New" pitchFamily="34" charset="-34"/>
      <p:regular r:id="rId65"/>
      <p:bold r:id="rId66"/>
      <p:italic r:id="rId67"/>
      <p:boldItalic r:id="rId68"/>
    </p:embeddedFont>
    <p:embeddedFont>
      <p:font typeface="Malgun Gothic" pitchFamily="34" charset="-127"/>
      <p:regular r:id="rId69"/>
      <p:bold r:id="rId70"/>
    </p:embeddedFont>
    <p:embeddedFont>
      <p:font typeface="Arial Black" pitchFamily="34" charset="0"/>
      <p:bold r:id="rId71"/>
    </p:embeddedFont>
    <p:embeddedFont>
      <p:font typeface="Impact" pitchFamily="34" charset="0"/>
      <p:regular r:id="rId72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67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72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/>
    </c:title>
    <c:plotArea>
      <c:layout>
        <c:manualLayout>
          <c:layoutTarget val="inner"/>
          <c:xMode val="edge"/>
          <c:yMode val="edge"/>
          <c:x val="0.12056971784776903"/>
          <c:y val="0.28485851377952776"/>
          <c:w val="0.47303248031496087"/>
          <c:h val="0.7095487204724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Users</c:v>
                </c:pt>
              </c:strCache>
            </c:strRef>
          </c:tx>
          <c:explosion val="25"/>
          <c:dPt>
            <c:idx val="3"/>
            <c:explosion val="0"/>
          </c:dPt>
          <c:dLbls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802.11bg</c:v>
                </c:pt>
                <c:pt idx="1">
                  <c:v>802.11b</c:v>
                </c:pt>
                <c:pt idx="2">
                  <c:v>802.11n (5GHz)</c:v>
                </c:pt>
                <c:pt idx="3">
                  <c:v>802.11g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3300</c:v>
                </c:pt>
                <c:pt idx="1">
                  <c:v>118</c:v>
                </c:pt>
                <c:pt idx="2">
                  <c:v>93</c:v>
                </c:pt>
                <c:pt idx="3">
                  <c:v>17965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Users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802.11bg</c:v>
                </c:pt>
                <c:pt idx="1">
                  <c:v>802.11n (5GHz)</c:v>
                </c:pt>
                <c:pt idx="2">
                  <c:v>802.11b</c:v>
                </c:pt>
                <c:pt idx="3">
                  <c:v>802.11g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2873</c:v>
                </c:pt>
                <c:pt idx="1">
                  <c:v>40</c:v>
                </c:pt>
                <c:pt idx="2">
                  <c:v>91</c:v>
                </c:pt>
                <c:pt idx="3">
                  <c:v>18778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AE49F3-D154-4E5C-806C-F2E5C2D565B2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A554D6-EF0B-4FB6-9538-E0EF578627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456C9B-C83D-4F9D-B30A-78AADB06F25E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E388A-AF84-4197-8D4B-808A2EE69956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6DC86-E19E-4D75-AB6D-C872A1359658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2D10A-DD89-47F0-9391-2BDB30E1F7FE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99639-166C-4E6C-9D31-35AD83C7B241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25424-D99E-4525-9825-25EEECCAB98D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EF6C4F7-0501-4743-86F1-9022791DFE87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9EB8F20-9E89-4765-A241-C57E13814FB5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BFE163-5271-4099-BF39-6365B704A3F0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35593-2B2B-40DA-A74E-5D13AB8C511E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D9923F-A034-48B5-82AB-37322D5D1930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744FA-8C0E-4C03-9D60-B011C8888641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77CC0-02F7-4E59-9B77-945B5ECC5328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C1AF1-7507-4FA6-AA0E-759C5EAE2244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22805-7BC7-46A4-AC47-C2EFD28DC219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22805-7BC7-46A4-AC47-C2EFD28DC219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1C144-DB3E-47A1-8398-567E293FE3C9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1C144-DB3E-47A1-8398-567E293FE3C9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4C57EC-A6C0-44DA-9E99-058E97359B2B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4C57EC-A6C0-44DA-9E99-058E97359B2B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35B2E-6C33-40A3-BC39-49A15B8AC642}" type="slidenum">
              <a:rPr lang="ko-KR" altLang="en-US" smtClean="0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ko-KR" smtClean="0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6D44F9-3E5C-4B79-B61D-1B1DF0FB65D7}" type="slidenum">
              <a:rPr lang="ko-KR" altLang="en-US" smtClean="0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ko-KR" smtClean="0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B7BD32-66DC-4161-9999-86E71FB5533E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1055F-9B8E-447A-A850-A3CD4C4BCC3C}" type="slidenum">
              <a:rPr lang="ko-KR" altLang="en-US" smtClean="0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altLang="ko-KR" smtClean="0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4C97F-5309-4921-AEF1-E2F67F955309}" type="slidenum">
              <a:rPr lang="ko-KR" altLang="en-US" smtClean="0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ko-KR" smtClean="0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0479B-7D4D-4402-A8C5-4CA563D5EDF3}" type="slidenum">
              <a:rPr lang="ko-KR" altLang="en-US" smtClean="0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ko-KR" smtClean="0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1EBBA5-4BE7-4F60-AD49-FE91A2132A4B}" type="slidenum">
              <a:rPr lang="ko-KR" altLang="en-US" smtClean="0">
                <a:cs typeface="Angsana New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ko-KR" smtClean="0">
              <a:cs typeface="Angsana New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277A3-87B1-4952-8731-A11C56C6A389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85813-AB38-4DC5-B53D-82BFF4EE8A50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292B6E-C3A6-4A48-92AF-BD06E893B83A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559FC4-7C21-44BB-92B2-4C2E63F01B24}" type="slidenum">
              <a:rPr lang="ko-KR" altLang="en-US" sz="1200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ko-KR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9C33B-910A-4DE2-937C-8F8D7971F692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F0782-A9D1-4E58-A9D1-265D524EE193}" type="slidenum">
              <a:rPr lang="ko-KR" altLang="en-US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ko-KR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ju_stationary\ppt\ppt_head\pp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mju_stationary\ppt\ref pic\mj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5643563"/>
            <a:ext cx="1214437" cy="1214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กลุ่ม 11"/>
          <p:cNvGrpSpPr>
            <a:grpSpLocks/>
          </p:cNvGrpSpPr>
          <p:nvPr/>
        </p:nvGrpSpPr>
        <p:grpSpPr bwMode="auto">
          <a:xfrm>
            <a:off x="5294313" y="5929313"/>
            <a:ext cx="3349625" cy="569912"/>
            <a:chOff x="5294781" y="5929313"/>
            <a:chExt cx="3349157" cy="569448"/>
          </a:xfrm>
        </p:grpSpPr>
        <p:pic>
          <p:nvPicPr>
            <p:cNvPr id="7" name="Picture 8" descr="E:\mju_stationary\ppt\ref pic\text0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-82000"/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5301130" y="5929313"/>
              <a:ext cx="3342808" cy="35848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3" descr="E:\mju_stationary\ppt\ref pic\text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4781" y="6349657"/>
              <a:ext cx="3322173" cy="1491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71684" y="2714620"/>
            <a:ext cx="6672282" cy="727071"/>
          </a:xfrm>
        </p:spPr>
        <p:txBody>
          <a:bodyPr/>
          <a:lstStyle>
            <a:lvl1pPr algn="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228988" y="3513129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01C3-8F5A-440C-BB98-2268806DC4ED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F904-520C-4F5B-BB8E-FEF6F271B6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BB07-7F59-4865-A151-24885D5D87E2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F3E7-4ADC-4614-8241-11E6E1356F2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ju_stationary\ppt\ppt_head\ppt_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572133" cy="68580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สี่เหลี่ยมผืนผ้า 7"/>
          <p:cNvSpPr/>
          <p:nvPr/>
        </p:nvSpPr>
        <p:spPr>
          <a:xfrm>
            <a:off x="0" y="6454796"/>
            <a:ext cx="9144000" cy="428628"/>
          </a:xfrm>
          <a:prstGeom prst="rect">
            <a:avLst/>
          </a:prstGeom>
          <a:solidFill>
            <a:srgbClr val="7EC234">
              <a:alpha val="77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6" name="สี่เหลี่ยมผืนผ้า 8"/>
          <p:cNvSpPr/>
          <p:nvPr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7" name="Picture 6" descr="E:\text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6507163"/>
            <a:ext cx="1870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E:\mju_stationary\ppt\ref pic\text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475413"/>
            <a:ext cx="5214938" cy="2349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757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9746-E6F2-4939-8486-4DEF8DC05576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4E85-BA48-4560-B257-A32DFC6DEE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C617-A6E1-4D92-A3E1-B7E6A043B0CE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CAD1-1E28-4590-9957-028AA3C6E68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E0B9-BF22-4B63-B08B-DEFA69029431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C3E0-D088-4FBB-8B81-6BB2F58FAE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2D7B1-77F3-4BBB-9C0D-70D188CF9654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3209-2747-4286-A390-CA62674320F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52A7-420B-4FDF-9785-D67E504FD113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AABF-8C75-4CBB-BD63-5CF64ED8BCE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6D87-C975-4E10-9219-5C99AEBB0776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5D33-5E98-456B-A304-D24795BE2E9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97DB-902E-4618-B767-EF7BCA694C39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50D0-FE48-4123-999A-3F28A4C5D5F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2BC1F-A03C-4E7A-A055-CD57AD632F9C}" type="datetimeFigureOut">
              <a:rPr lang="th-TH"/>
              <a:pPr>
                <a:defRPr/>
              </a:pPr>
              <a:t>09/10/55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097E3-BCB4-46F1-A4C6-C7C2411F741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Microsoft_Office_Excel_97-2003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Microsoft_Office_Excel_97-20032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Microsoft_Office_Excel_97-20033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Microsoft_Office_Excel_97-20034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Microsoft_Office_Excel_97-20035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Microsoft_Office_Excel_97-20036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5.jpg@01CD8CFA.3D1DACC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675" y="2714625"/>
            <a:ext cx="6672263" cy="727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8975" y="3513138"/>
            <a:ext cx="5414963" cy="614362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9" name="Picture 4" descr="PPTD47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284663" y="2636838"/>
            <a:ext cx="47879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งานระบบเครือข่าย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และบริการอินเทอร์เน็ต</a:t>
            </a:r>
            <a:br>
              <a:rPr lang="th-TH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ea typeface="+mj-ea"/>
                <a:cs typeface="TH SarabunPSK" pitchFamily="34" charset="-34"/>
              </a:rPr>
              <a:t>Networking System and Internet Services )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ea typeface="굴림" charset="-127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1071563"/>
            <a:ext cx="7850187" cy="5237162"/>
          </a:xfrm>
        </p:spPr>
        <p:txBody>
          <a:bodyPr/>
          <a:lstStyle/>
          <a:p>
            <a:pPr marL="0" lvl="1" indent="0" algn="thaiDi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 Local Link 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ไปมหาวิทยาลัยแม่โจ้-แพร่ เฉลิมพระเกียรติ 10 </a:t>
            </a: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Mbps</a:t>
            </a:r>
          </a:p>
          <a:p>
            <a:pPr marL="0" lvl="1" indent="0" algn="thaiDist" eaLnBrk="1" hangingPunct="1">
              <a:buClr>
                <a:schemeClr val="tx1"/>
              </a:buClr>
              <a:buFont typeface="Arial" charset="0"/>
              <a:buNone/>
            </a:pPr>
            <a:r>
              <a:rPr lang="th-TH" b="1" dirty="0" smtClean="0">
                <a:latin typeface="TH SarabunPSK" charset="-34"/>
                <a:cs typeface="TH SarabunPSK" charset="-34"/>
              </a:rPr>
              <a:t>        เดือน สิงหาคม 2555 ปริมาณการใช้งานสูงสุดที่ 1</a:t>
            </a:r>
            <a:r>
              <a:rPr lang="en-US" b="1" dirty="0" smtClean="0">
                <a:latin typeface="TH SarabunPSK" charset="-34"/>
                <a:cs typeface="TH SarabunPSK" charset="-34"/>
              </a:rPr>
              <a:t>.</a:t>
            </a:r>
            <a:r>
              <a:rPr lang="th-TH" b="1" dirty="0" smtClean="0">
                <a:latin typeface="TH SarabunPSK" charset="-34"/>
                <a:cs typeface="TH SarabunPSK" charset="-34"/>
              </a:rPr>
              <a:t>26</a:t>
            </a:r>
            <a:r>
              <a:rPr lang="en-US" b="1" dirty="0" smtClean="0">
                <a:latin typeface="TH SarabunPSK" charset="-34"/>
                <a:cs typeface="TH SarabunPSK" charset="-34"/>
              </a:rPr>
              <a:t> Mbps</a:t>
            </a:r>
            <a:r>
              <a:rPr lang="th-TH" b="1" dirty="0" smtClean="0">
                <a:latin typeface="TH SarabunPSK" charset="-34"/>
                <a:cs typeface="TH SarabunPSK" charset="-34"/>
              </a:rPr>
              <a:t>*</a:t>
            </a: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0" lvl="1" indent="0" algn="thaiDist" eaLnBrk="1" hangingPunct="1">
              <a:buClr>
                <a:schemeClr val="tx1"/>
              </a:buClr>
              <a:buFont typeface="Arial" charset="0"/>
              <a:buNone/>
            </a:pPr>
            <a:endParaRPr lang="en-US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pic>
        <p:nvPicPr>
          <p:cNvPr id="5" name="Picture 1" descr="C:\Documents and Settings\WRC2012\Desktop\ประชุม\phrae au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704856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1071563"/>
            <a:ext cx="7850187" cy="5237162"/>
          </a:xfrm>
        </p:spPr>
        <p:txBody>
          <a:bodyPr/>
          <a:lstStyle/>
          <a:p>
            <a:pPr marL="0" lvl="1" indent="0" algn="thaiDi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 Local Link 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ไปมหาวิทยาลัยแม่โจ้-แพร่ เฉลิมพระเกียรติ 10 </a:t>
            </a: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Mbps</a:t>
            </a:r>
          </a:p>
          <a:p>
            <a:pPr marL="0" lvl="1" indent="0" algn="thaiDist" eaLnBrk="1" hangingPunct="1">
              <a:buClr>
                <a:schemeClr val="tx1"/>
              </a:buClr>
              <a:buFont typeface="Arial" charset="0"/>
              <a:buNone/>
            </a:pPr>
            <a:r>
              <a:rPr lang="th-TH" b="1" dirty="0" smtClean="0">
                <a:latin typeface="TH SarabunPSK" charset="-34"/>
                <a:cs typeface="TH SarabunPSK" charset="-34"/>
              </a:rPr>
              <a:t>       เดือน กันยายน 2555 ปริมาณการใช้งานสูงสุดที่ </a:t>
            </a:r>
            <a:r>
              <a:rPr lang="en-US" b="1" dirty="0" smtClean="0">
                <a:latin typeface="TH SarabunPSK" charset="-34"/>
                <a:cs typeface="TH SarabunPSK" charset="-34"/>
              </a:rPr>
              <a:t>1</a:t>
            </a:r>
            <a:r>
              <a:rPr lang="th-TH" b="1" dirty="0" smtClean="0">
                <a:latin typeface="TH SarabunPSK" charset="-34"/>
                <a:cs typeface="TH SarabunPSK" charset="-34"/>
              </a:rPr>
              <a:t>.55</a:t>
            </a:r>
            <a:r>
              <a:rPr lang="en-US" b="1" dirty="0" smtClean="0">
                <a:latin typeface="TH SarabunPSK" charset="-34"/>
                <a:cs typeface="TH SarabunPSK" charset="-34"/>
              </a:rPr>
              <a:t> Mbps</a:t>
            </a:r>
            <a:r>
              <a:rPr lang="th-TH" b="1" dirty="0" smtClean="0">
                <a:latin typeface="TH SarabunPSK" charset="-34"/>
                <a:cs typeface="TH SarabunPSK" charset="-34"/>
              </a:rPr>
              <a:t>*</a:t>
            </a: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0" lvl="1" indent="0" algn="thaiDist" eaLnBrk="1" hangingPunct="1">
              <a:buClr>
                <a:schemeClr val="tx1"/>
              </a:buClr>
              <a:buFont typeface="Arial" charset="0"/>
              <a:buNone/>
            </a:pPr>
            <a:endParaRPr lang="en-US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pic>
        <p:nvPicPr>
          <p:cNvPr id="63491" name="Picture 3" descr="C:\Documents and Settings\WRC2012\Desktop\ประชุม\phrae sep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7344816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1071563"/>
            <a:ext cx="7850187" cy="5237162"/>
          </a:xfrm>
        </p:spPr>
        <p:txBody>
          <a:bodyPr/>
          <a:lstStyle/>
          <a:p>
            <a:pPr marL="539750" lvl="1" indent="-357188" algn="thaiDi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Local Link 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ไปมหาวิทยาลัยแม่โจ้-ชุมพร 10 </a:t>
            </a: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Mbps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 (</a:t>
            </a: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true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)</a:t>
            </a: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r>
              <a:rPr lang="th-TH" b="1" dirty="0" smtClean="0">
                <a:latin typeface="TH SarabunPSK" charset="-34"/>
                <a:cs typeface="TH SarabunPSK" charset="-34"/>
              </a:rPr>
              <a:t>	  เดือนสิงหาคม 2555 ปริมาณการใช้งานสูงสุดที่ </a:t>
            </a:r>
            <a:r>
              <a:rPr lang="en-US" b="1" dirty="0" smtClean="0">
                <a:latin typeface="TH SarabunPSK" charset="-34"/>
                <a:cs typeface="TH SarabunPSK" charset="-34"/>
              </a:rPr>
              <a:t>9.</a:t>
            </a:r>
            <a:r>
              <a:rPr lang="th-TH" b="1" dirty="0" smtClean="0">
                <a:latin typeface="TH SarabunPSK" charset="-34"/>
                <a:cs typeface="TH SarabunPSK" charset="-34"/>
              </a:rPr>
              <a:t>73</a:t>
            </a:r>
            <a:r>
              <a:rPr lang="en-US" b="1" dirty="0" smtClean="0">
                <a:latin typeface="TH SarabunPSK" charset="-34"/>
                <a:cs typeface="TH SarabunPSK" charset="-34"/>
              </a:rPr>
              <a:t> Mbps</a:t>
            </a:r>
            <a:r>
              <a:rPr lang="th-TH" b="1" dirty="0" smtClean="0">
                <a:latin typeface="TH SarabunPSK" charset="-34"/>
                <a:cs typeface="TH SarabunPSK" charset="-34"/>
              </a:rPr>
              <a:t>*</a:t>
            </a: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th-TH" b="1" dirty="0" smtClean="0">
                <a:latin typeface="TH SarabunPSK" charset="-34"/>
                <a:cs typeface="TH SarabunPSK" charset="-34"/>
              </a:rPr>
              <a:t>      เดือน กันยายน 2555 ปริมาณการใช้งานสูงสุดที่ 13.2</a:t>
            </a:r>
            <a:r>
              <a:rPr lang="en-US" b="1" dirty="0" smtClean="0">
                <a:latin typeface="TH SarabunPSK" charset="-34"/>
                <a:cs typeface="TH SarabunPSK" charset="-34"/>
              </a:rPr>
              <a:t>7 Mbps</a:t>
            </a:r>
            <a:r>
              <a:rPr lang="th-TH" b="1" dirty="0" smtClean="0">
                <a:latin typeface="TH SarabunPSK" charset="-34"/>
                <a:cs typeface="TH SarabunPSK" charset="-34"/>
              </a:rPr>
              <a:t>*</a:t>
            </a: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</a:pP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pic>
        <p:nvPicPr>
          <p:cNvPr id="62465" name="Picture 1" descr="C:\Documents and Settings\WRC2012\Desktop\ประชุม\CP au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7200800" cy="1728192"/>
          </a:xfrm>
          <a:prstGeom prst="rect">
            <a:avLst/>
          </a:prstGeom>
          <a:noFill/>
        </p:spPr>
      </p:pic>
      <p:pic>
        <p:nvPicPr>
          <p:cNvPr id="5" name="Picture 1" descr="C:\Documents and Settings\WRC2012\Desktop\ประชุม\CP sep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365104"/>
            <a:ext cx="712879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042988" y="836712"/>
            <a:ext cx="7850187" cy="5472013"/>
          </a:xfrm>
        </p:spPr>
        <p:txBody>
          <a:bodyPr/>
          <a:lstStyle/>
          <a:p>
            <a:pPr marL="539750" lvl="1" indent="-357188" algn="thaiDist"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Local Link 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ไปมหาวิทยาลัยแม่โจ้-ชุมพร 10 </a:t>
            </a: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Mbps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 (</a:t>
            </a:r>
            <a:r>
              <a:rPr lang="en-US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cat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)</a:t>
            </a: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r>
              <a:rPr lang="th-TH" sz="3200" b="1" dirty="0" smtClean="0">
                <a:latin typeface="TH SarabunPSK" charset="-34"/>
                <a:cs typeface="TH SarabunPSK" charset="-34"/>
              </a:rPr>
              <a:t>	เดือนสิงหาคม 2555 ปริมาณการใช้งานสูงสุดที่ </a:t>
            </a:r>
            <a:r>
              <a:rPr lang="en-US" sz="3200" b="1" dirty="0" smtClean="0">
                <a:latin typeface="TH SarabunPSK" charset="-34"/>
                <a:cs typeface="TH SarabunPSK" charset="-34"/>
              </a:rPr>
              <a:t>9.8</a:t>
            </a:r>
            <a:r>
              <a:rPr lang="th-TH" sz="3200" b="1" dirty="0" smtClean="0">
                <a:latin typeface="TH SarabunPSK" charset="-34"/>
                <a:cs typeface="TH SarabunPSK" charset="-34"/>
              </a:rPr>
              <a:t>3</a:t>
            </a:r>
            <a:r>
              <a:rPr lang="en-US" sz="3200" b="1" dirty="0" smtClean="0">
                <a:latin typeface="TH SarabunPSK" charset="-34"/>
                <a:cs typeface="TH SarabunPSK" charset="-34"/>
              </a:rPr>
              <a:t> Mbps</a:t>
            </a:r>
            <a:r>
              <a:rPr lang="th-TH" sz="3200" b="1" dirty="0" smtClean="0">
                <a:latin typeface="TH SarabunPSK" charset="-34"/>
                <a:cs typeface="TH SarabunPSK" charset="-34"/>
              </a:rPr>
              <a:t>*</a:t>
            </a: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9750" lvl="1" indent="-357188" algn="thaiDist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th-TH" sz="3200" b="1" dirty="0" smtClean="0">
                <a:latin typeface="TH SarabunPSK" charset="-34"/>
                <a:cs typeface="TH SarabunPSK" charset="-34"/>
              </a:rPr>
              <a:t>    เดือน กันยายน 2555 ปริมาณการใช้งานสูงสุดที่ </a:t>
            </a:r>
            <a:r>
              <a:rPr lang="en-US" sz="3200" b="1" dirty="0" smtClean="0">
                <a:latin typeface="TH SarabunPSK" charset="-34"/>
                <a:cs typeface="TH SarabunPSK" charset="-34"/>
              </a:rPr>
              <a:t>10.54 Mbps</a:t>
            </a:r>
            <a:endParaRPr lang="th-TH" sz="32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</a:pPr>
            <a:endParaRPr lang="th-TH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pic>
        <p:nvPicPr>
          <p:cNvPr id="134146" name="Picture 2" descr="C:\Documents and Settings\WRC2012\Desktop\ประชุม\CP cat au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7182798" cy="1872208"/>
          </a:xfrm>
          <a:prstGeom prst="rect">
            <a:avLst/>
          </a:prstGeom>
          <a:noFill/>
        </p:spPr>
      </p:pic>
      <p:pic>
        <p:nvPicPr>
          <p:cNvPr id="5" name="Picture 2" descr="C:\Documents and Settings\WRC2012\Desktop\ประชุม\CP cat sep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365104"/>
            <a:ext cx="720080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258888" y="836613"/>
            <a:ext cx="7200900" cy="5472112"/>
          </a:xfrm>
        </p:spPr>
        <p:txBody>
          <a:bodyPr/>
          <a:lstStyle/>
          <a:p>
            <a:pPr marL="444500" indent="-444500"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th-TH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สถิติการให้บริการระบบเครือข่ายไร้สายเดือน สิงหาคม 55</a:t>
            </a: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r>
              <a:rPr lang="th-TH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จำนวน </a:t>
            </a: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240 </a:t>
            </a:r>
            <a:r>
              <a:rPr lang="th-TH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จุดให้บริการ</a:t>
            </a:r>
            <a:endParaRPr lang="en-US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นักศึกษา  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11</a:t>
            </a:r>
            <a:r>
              <a:rPr lang="en-US" sz="3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284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 894 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รวม	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12,178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บัญชีรายชื่อ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4406705"/>
              </p:ext>
            </p:extLst>
          </p:nvPr>
        </p:nvGraphicFramePr>
        <p:xfrm>
          <a:off x="1331640" y="3212976"/>
          <a:ext cx="6984776" cy="2993306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chemeClr val="tx1">
                      <a:alpha val="38000"/>
                    </a:schemeClr>
                  </a:outerShdw>
                </a:effectLst>
                <a:tableStyleId>{35758FB7-9AC5-4552-8A53-C91805E547FA}</a:tableStyleId>
              </a:tblPr>
              <a:tblGrid>
                <a:gridCol w="1846295"/>
                <a:gridCol w="1258050"/>
                <a:gridCol w="2584287"/>
                <a:gridCol w="1296144"/>
              </a:tblGrid>
              <a:tr h="4736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นักศึกษาที่ใช้บริการสูงสุด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2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mju5418102322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D023DBE5FB1C(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อ.</a:t>
                      </a:r>
                      <a:r>
                        <a:rPr lang="th-TH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อานัท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876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mju5318102311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403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00260876EDEC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iphone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พี่เสิอ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910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mju5504103322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8CFABA64151A(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สุกัญญา อิ่นแก้ว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mju5506102395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EC852F200A6A(</a:t>
                      </a:r>
                      <a:r>
                        <a:rPr lang="en-GB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ipad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อ.อดิศร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mju5506104333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D487D8058585(</a:t>
                      </a:r>
                      <a:r>
                        <a:rPr lang="th-TH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สมชาย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258888" y="836613"/>
            <a:ext cx="7200900" cy="5472112"/>
          </a:xfrm>
        </p:spPr>
        <p:txBody>
          <a:bodyPr/>
          <a:lstStyle/>
          <a:p>
            <a:pPr marL="444500" indent="-444500" eaLnBrk="1" hangingPunct="1">
              <a:spcBef>
                <a:spcPct val="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th-TH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สถิติการให้บริการระบบเครือข่ายไร้สายเดือน กันยายน 55 จำนวน </a:t>
            </a:r>
            <a:r>
              <a:rPr lang="en-US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2</a:t>
            </a:r>
            <a:r>
              <a:rPr lang="th-TH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40</a:t>
            </a:r>
            <a:r>
              <a:rPr lang="en-US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 </a:t>
            </a:r>
            <a:r>
              <a:rPr lang="th-TH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จุดให้บริการ</a:t>
            </a:r>
            <a:endParaRPr lang="en-US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th-TH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นักศึกษา  	</a:t>
            </a:r>
            <a:r>
              <a:rPr lang="en-US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11,657 </a:t>
            </a:r>
            <a:r>
              <a:rPr lang="th-TH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บัญชีรายชื่อ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th-TH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บุคลากร </a:t>
            </a:r>
            <a:r>
              <a:rPr lang="en-US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	    799 </a:t>
            </a:r>
            <a:r>
              <a:rPr lang="th-TH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บัญชีรายชื่อ</a:t>
            </a:r>
          </a:p>
          <a:p>
            <a:pPr lvl="2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th-TH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รวม		12</a:t>
            </a:r>
            <a:r>
              <a:rPr lang="en-US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,456 </a:t>
            </a:r>
            <a:r>
              <a:rPr lang="th-TH" sz="28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บัญชีรายชื่อ</a:t>
            </a:r>
            <a:endParaRPr lang="en-US" sz="28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0" y="3212976"/>
          <a:ext cx="6984776" cy="3117329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chemeClr val="tx1">
                      <a:alpha val="38000"/>
                    </a:schemeClr>
                  </a:outerShdw>
                </a:effectLst>
                <a:tableStyleId>{35758FB7-9AC5-4552-8A53-C91805E547FA}</a:tableStyleId>
              </a:tblPr>
              <a:tblGrid>
                <a:gridCol w="1846295"/>
                <a:gridCol w="1258050"/>
                <a:gridCol w="2584287"/>
                <a:gridCol w="1296144"/>
              </a:tblGrid>
              <a:tr h="4736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นักศึกษาที่ใช้บริการสูงสุด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62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mju5318102311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561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78D6F0A89812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(สันต์)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1501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mju5505101315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493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8CFABA64151A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(สุกัญญา)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1074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mju5504106340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421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F81EDF9A7DF9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(อ.อดิศร)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811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mju5501126326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418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D023DBE5FB1C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(อ.อานัท)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679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mju5512106336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382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1093E92814EA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(กมลวรรณ)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584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127875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สถิติการให้บริการระบบเครือข่ายไร้สาย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(Wireless)*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1042988" y="1484313"/>
          <a:ext cx="7213600" cy="5076825"/>
        </p:xfrm>
        <a:graphic>
          <a:graphicData uri="http://schemas.openxmlformats.org/drawingml/2006/table">
            <a:tbl>
              <a:tblPr/>
              <a:tblGrid>
                <a:gridCol w="2465387"/>
                <a:gridCol w="1582738"/>
                <a:gridCol w="1582737"/>
                <a:gridCol w="1582738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เดือน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จำนวนผู้ใช้ ปี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จำนวนผู้ใช้ ปี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จำนวนผู้ใช้ ปี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ตุลาคม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3,525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6,626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9,184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พฤศจิกายน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4,155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7,888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630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ธันวาคม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3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980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7,878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241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มกราคม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453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626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9,429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กุมภาพันธ์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849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670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11,135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มีนาคม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623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7,582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8,302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เมษายน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1,410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4,234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4,885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พฤษภาคม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1,877</a:t>
                      </a:r>
                      <a:endParaRPr kumimoji="0" lang="th-TH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,017</a:t>
                      </a: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5,950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มิถุนายน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5,538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6,156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10,835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กรกฎาคม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7,200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6,346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11,990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สิงหาคม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7,642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6,667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12,178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กันยายน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8,425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7,794</a:t>
                      </a: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dirty="0" smtClean="0">
                          <a:solidFill>
                            <a:srgbClr val="0D0D0D"/>
                          </a:solidFill>
                          <a:latin typeface="TH SarabunPSK" charset="-34"/>
                          <a:cs typeface="TH SarabunPSK" charset="-34"/>
                        </a:rPr>
                        <a:t>12</a:t>
                      </a:r>
                      <a:r>
                        <a:rPr lang="en-US" sz="2000" b="1" dirty="0" smtClean="0">
                          <a:solidFill>
                            <a:srgbClr val="0D0D0D"/>
                          </a:solidFill>
                          <a:latin typeface="TH SarabunPSK" charset="-34"/>
                          <a:cs typeface="TH SarabunPSK" charset="-34"/>
                        </a:rPr>
                        <a:t>,456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3106" marR="63106" marT="0" marB="0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457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1881096"/>
              </p:ext>
            </p:extLst>
          </p:nvPr>
        </p:nvGraphicFramePr>
        <p:xfrm>
          <a:off x="774700" y="838200"/>
          <a:ext cx="8232775" cy="5594350"/>
        </p:xfrm>
        <a:graphic>
          <a:graphicData uri="http://schemas.openxmlformats.org/presentationml/2006/ole">
            <p:oleObj spid="_x0000_s140290" name="Worksheet" r:id="rId4" imgW="8239114" imgH="5467303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สถิติการให้บริการบนระบบเครือข่าย*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1412776"/>
            <a:ext cx="7488237" cy="4734024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จำนวนผู้ใช้งานสูงสุดในแต่ละเดือน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เดือนสิงหาคม ใช้งานสูงสุดในวันที่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8 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สิงหาคม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2555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จำนวนผู้ใช้งาน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2,438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คน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h-TH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เดือนกันยายน ใช้งานสูงสุดในวันที่ 19 กันยายน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2555</a:t>
            </a:r>
            <a:endParaRPr lang="th-TH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จำนวนผู้ใช้งาน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2,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027 คน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1268760"/>
            <a:ext cx="7488237" cy="487804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ผู้ใช้งานแบ่งตามชนิดอุปกรณ์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Wireless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ที่เกาะติด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เดือนสิงหาคม 2555*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267744" y="2348880"/>
          <a:ext cx="6096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424863" cy="1008062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charset="-34"/>
                <a:cs typeface="TH SarabunPSK" charset="-34"/>
              </a:rPr>
              <a:t>สรุปรายงานผลการปฏิบัติงานประจำเดือน </a:t>
            </a:r>
            <a:b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charset="-34"/>
                <a:cs typeface="TH SarabunPSK" charset="-34"/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charset="-34"/>
                <a:cs typeface="TH SarabunPSK" charset="-34"/>
              </a:rPr>
              <a:t>สิงหาคม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charset="-34"/>
                <a:cs typeface="TH SarabunPSK" charset="-34"/>
              </a:rPr>
              <a:t>- </a:t>
            </a:r>
            <a:r>
              <a:rPr lang="th-TH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charset="-34"/>
                <a:cs typeface="TH SarabunPSK" charset="-34"/>
              </a:rPr>
              <a:t>กันยายน 2555*</a:t>
            </a:r>
            <a:endParaRPr lang="ko-KR" altLang="en-U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charset="-34"/>
              <a:ea typeface="Gulim" charset="-127"/>
              <a:cs typeface="TH SarabunPSK" charset="-34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1206500" y="1700213"/>
            <a:ext cx="7429500" cy="708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Internet Bandwidth) 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1187450" y="2781300"/>
            <a:ext cx="7429500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gray">
          <a:xfrm>
            <a:off x="1187450" y="3860800"/>
            <a:ext cx="7429500" cy="706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lvl="1" indent="-4572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7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gray">
          <a:xfrm>
            <a:off x="1187450" y="4868863"/>
            <a:ext cx="742950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lvl="1" indent="-4572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สรุปงานระบบเครือข่ายฯและปัญหา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900113" y="1196752"/>
            <a:ext cx="7775575" cy="4950048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ผู้ใช้งานแบ่งตามชนิดอุปกรณ์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Wireless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ที่เกาะติด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เดือนกันยายน 2555*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2195736" y="2420888"/>
          <a:ext cx="61926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จุดให้บริการที่มีคนใช้งานมากที่สุด เดือน สิงหาคม 2555*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31913" y="1844675"/>
          <a:ext cx="6840487" cy="442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021"/>
                <a:gridCol w="4245819"/>
                <a:gridCol w="1336647"/>
              </a:tblGrid>
              <a:tr h="6096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Rank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AP/Device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ผู้ใช้งานทั้งหมด</a:t>
                      </a:r>
                    </a:p>
                  </a:txBody>
                  <a:tcPr marL="9525" marR="9525" marT="9525" marB="0" anchor="ctr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Food-Center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(ศูนย์อาหารเทิดกสิกร)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4371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Suvan_1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(อาคารสุวรรณฯ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3539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SAS-FL1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(วิทยาลัยบริหารศาสตร์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2679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SAS-FL3-Left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(วิทยาลัยบริหารศาสตร์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1882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Dorm2-FL3-R328-AP92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1151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Business_4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(ตึกบริหารธุรกิจ)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1073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4080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Dorm5_2 (</a:t>
                      </a:r>
                      <a:r>
                        <a:rPr lang="th-TH" sz="28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</a:t>
                      </a:r>
                      <a:r>
                        <a:rPr lang="th-TH" sz="2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760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Dorm9-FL4-AP92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Dorm7_2-AP92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5099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Dorm8-FL4-AP92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4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จุดให้บริการที่มีคนใช้งานมากที่สุด เดือน กันยายน 2555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31913" y="1844675"/>
          <a:ext cx="6984776" cy="447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57"/>
                <a:gridCol w="4335378"/>
                <a:gridCol w="1364841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Rank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AP/Device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ผู้ใช้งานทั้งหมด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Food-Center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(ศูนย์อาหารเทิดกสิกร)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3819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Suvan_1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(อาคารสุวรรณฯ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3583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Dorm2_3-302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2574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SAS-FL3-Left 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(วิทยาลัยบริหารศาสตร์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2083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SAS-FL2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(วิทยาลัยบริหารศาสตร์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1133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Dorm2-FL3-R328-AP92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1066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Dorm8-FL2-AP92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701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Dorm9-FL4-AP92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589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Dorm8-FL4-AP92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548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Dorm9_FL3-AP92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หอ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 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535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จุดให้บริการที่มีคนใช้งานน้อยที่สุด สิงหาคม 2555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450" y="1965325"/>
          <a:ext cx="6984776" cy="418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838"/>
                <a:gridCol w="4548226"/>
                <a:gridCol w="138071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Rank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AP/Device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ผู้ใช้งานทั้งหมด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House_President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(คุ้มอธิการบดี)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FLAT-KP1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(แฟลตกัลปพฤกษ์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FLAT-PK1_Left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FLAT-KP2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(แฟลตกัลปพฤกษ์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40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FLAT-PK3_Left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FLAT-PK3_Mid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H SarabunPSK" pitchFamily="34" charset="-34"/>
                          <a:cs typeface="TH SarabunPSK" pitchFamily="34" charset="-34"/>
                        </a:rPr>
                        <a:t>President-Admin_3</a:t>
                      </a:r>
                      <a:endParaRPr lang="en-US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74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FLAT-CP2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President_2</a:t>
                      </a:r>
                      <a:endParaRPr lang="en-US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FLAT-PK1_Mid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116013" y="908050"/>
            <a:ext cx="748823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จำนวนการใช้งานระบบเครือข่ายไร้สาย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จุดให้บริการที่มีคนใช้งานน้อยที่สุด กันยายน 2555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450" y="1965325"/>
          <a:ext cx="6984776" cy="41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838"/>
                <a:gridCol w="4548226"/>
                <a:gridCol w="1380712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Rank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AP/Device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ผู้ใช้งานทั้งหมด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FLAT-PK1_Left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NANA-Hotel3-2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(อาคารศูนย์นานาชาติ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FLAT-KP1 (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แฟลตกัลปพฤกษ์ ชั้น 1)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FLAT-PK3_Right 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FLAT-PK2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FLAT-CP1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FLAT-PK3_Mid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FLAT-PK2_Mid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(แฟลตประกายพฤกษ์ ชั้น</a:t>
                      </a:r>
                      <a:r>
                        <a:rPr lang="th-TH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th-TH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FLAT-CP2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87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President_2 </a:t>
                      </a:r>
                      <a:endParaRPr lang="en-US" sz="21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1187450" y="1412875"/>
            <a:ext cx="7200900" cy="489585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สถิติการให้บริการระบบ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สิงหาคม 2555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นักศึกษา  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	   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70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รวม	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74 บัญชีรายชื่อ</a:t>
            </a:r>
            <a:endParaRPr lang="en-US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eaLnBrk="1" hangingPunct="1">
              <a:spcBef>
                <a:spcPts val="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กันยายน 2555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นักศึกษา  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	    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บุคลากร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85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 บัญชีรายชื่อ</a:t>
            </a: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รวม		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 89    บัญชีรายชื่อ</a:t>
            </a:r>
            <a:endParaRPr lang="en-US" sz="2800" b="1" kern="0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lvl="2" eaLnBrk="1" hangingPunct="1">
              <a:spcBef>
                <a:spcPts val="0"/>
              </a:spcBef>
              <a:buClr>
                <a:schemeClr val="tx1"/>
              </a:buClr>
              <a:buFontTx/>
              <a:buChar char="•"/>
              <a:defRPr/>
            </a:pP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 สิงหาคม 2555*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980728"/>
          <a:ext cx="7632847" cy="5112572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chemeClr val="tx1">
                      <a:alpha val="38000"/>
                    </a:schemeClr>
                  </a:outerShdw>
                </a:effectLst>
                <a:tableStyleId>{35758FB7-9AC5-4552-8A53-C91805E547FA}</a:tableStyleId>
              </a:tblPr>
              <a:tblGrid>
                <a:gridCol w="2232248"/>
                <a:gridCol w="1512168"/>
                <a:gridCol w="2160240"/>
                <a:gridCol w="1728191"/>
              </a:tblGrid>
              <a:tr h="4736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บุคลากรที่ใช้บริการสูงสุด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นักศึกษาที่ใช้บริการสูงสุด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somchai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mju\mju48401416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thongchaim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mju\mju5512701006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mju\umnarj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mju\mju5204106345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mju\surapon_r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mju\mju5512701003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mju\pansak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mju\prathomsap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mju\wiyada-c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pongnare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mju\noi_nong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mju\sumalee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 กันยายน 2555*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980728"/>
          <a:ext cx="7632847" cy="5112572"/>
        </p:xfrm>
        <a:graphic>
          <a:graphicData uri="http://schemas.openxmlformats.org/drawingml/2006/table">
            <a:tbl>
              <a:tblPr>
                <a:effectLst>
                  <a:outerShdw blurRad="40000" dist="20000" dir="5400000" rotWithShape="0">
                    <a:schemeClr val="tx1">
                      <a:alpha val="38000"/>
                    </a:schemeClr>
                  </a:outerShdw>
                </a:effectLst>
                <a:tableStyleId>{35758FB7-9AC5-4552-8A53-C91805E547FA}</a:tableStyleId>
              </a:tblPr>
              <a:tblGrid>
                <a:gridCol w="2232248"/>
                <a:gridCol w="1512168"/>
                <a:gridCol w="2160240"/>
                <a:gridCol w="1728191"/>
              </a:tblGrid>
              <a:tr h="47362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บุคลากรที่ใช้บริการสูงสุด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ea typeface="Times New Roman"/>
                          <a:cs typeface="TH SarabunPSK" pitchFamily="34" charset="-34"/>
                        </a:rPr>
                        <a:t>นักศึกษาที่ใช้บริการสูงสุด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3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Username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จำนวนครั้ง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wiyada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-c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mju\mju5204106345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umnarj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mju\mju48401416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thongchaim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mju\mju5512701006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surapon_r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mju\mju5104101305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mju\wasu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\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somchai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mju\nattaplon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mju\jaras.c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mju\noi_nong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6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mju\namjai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400" b="1" i="0" u="none" strike="noStrike" dirty="0">
                        <a:solidFill>
                          <a:srgbClr val="00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908050"/>
            <a:ext cx="6840538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ทั้งหมด* </a:t>
            </a:r>
          </a:p>
        </p:txBody>
      </p:sp>
      <p:graphicFrame>
        <p:nvGraphicFramePr>
          <p:cNvPr id="19460" name="Chart 6"/>
          <p:cNvGraphicFramePr>
            <a:graphicFrameLocks/>
          </p:cNvGraphicFramePr>
          <p:nvPr/>
        </p:nvGraphicFramePr>
        <p:xfrm>
          <a:off x="965200" y="1409700"/>
          <a:ext cx="7842250" cy="4813300"/>
        </p:xfrm>
        <a:graphic>
          <a:graphicData uri="http://schemas.openxmlformats.org/presentationml/2006/ole">
            <p:oleObj spid="_x0000_s217090" name="Worksheet" r:id="rId4" imgW="9058224" imgH="6000885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สถิติการให้บริการบนระบบเครือข่าย*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620713"/>
            <a:ext cx="7489825" cy="5381625"/>
          </a:xfrm>
        </p:spPr>
        <p:txBody>
          <a:bodyPr/>
          <a:lstStyle/>
          <a:p>
            <a:pPr eaLnBrk="1" hangingPunct="1">
              <a:defRPr/>
            </a:pP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b="1" kern="0" dirty="0" smtClean="0"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ตามจำนวนครั้ง</a:t>
            </a:r>
            <a:endParaRPr lang="en-US" b="1" kern="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71688" y="1196975"/>
          <a:ext cx="5740400" cy="5012500"/>
        </p:xfrm>
        <a:graphic>
          <a:graphicData uri="http://schemas.openxmlformats.org/drawingml/2006/table">
            <a:tbl>
              <a:tblPr/>
              <a:tblGrid>
                <a:gridCol w="2644775"/>
                <a:gridCol w="3095625"/>
              </a:tblGrid>
              <a:tr h="365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เดือน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ปี 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ตุลาคม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พฤศจิกายน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ธันวาคม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0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มกราคม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1,682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0640" marR="60640" marT="9541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กุมภาพันธ์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1,548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มีนาคม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เมษายน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1,394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พฤษภาคม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1,221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มิถุนายน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imes New Roman" pitchFamily="18" charset="0"/>
                        </a:rPr>
                        <a:t>1,532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กรกฎาคม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imes New Roman" pitchFamily="18" charset="0"/>
                        </a:rPr>
                        <a:t>1,678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สิงหาคม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imes New Roman" pitchFamily="18" charset="0"/>
                        </a:rPr>
                        <a:t>1,693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7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H SarabunPSK" pitchFamily="34" charset="-34"/>
                          <a:cs typeface="TH SarabunPSK" pitchFamily="34" charset="-34"/>
                        </a:rPr>
                        <a:t>กันยายน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itchFamily="34" charset="-34"/>
                        <a:ea typeface="TH SarabunPSK" pitchFamily="34" charset="-34"/>
                        <a:cs typeface="TH SarabunPSK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itchFamily="34" charset="-34"/>
                          <a:ea typeface="Times New Roman" pitchFamily="18" charset="0"/>
                          <a:cs typeface="Times New Roman" pitchFamily="18" charset="0"/>
                        </a:rPr>
                        <a:t>1,355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>
          <a:xfrm>
            <a:off x="900113" y="1071563"/>
            <a:ext cx="7559675" cy="52371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ช่องสัญญาณอินเทอร์เน็ตของมหาวิทยาลัย งบประมาณปี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55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713" y="2205038"/>
          <a:ext cx="609600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Link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ในประเทศ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TH SarabunPSK" pitchFamily="34" charset="-34"/>
                          <a:cs typeface="TH SarabunPSK" pitchFamily="34" charset="-34"/>
                        </a:rPr>
                        <a:t>ต่างประเทศ</a:t>
                      </a:r>
                      <a:endParaRPr lang="th-TH" sz="36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UNINET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en-US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Gbps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(เฉลี่ย)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TRUE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150 Mbps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80 Mbps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3BB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100 Mbps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r>
                        <a:rPr lang="en-US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Mbps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สถิติการให้บริการบนระบบเครือข่าย*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908050"/>
            <a:ext cx="6840538" cy="5238750"/>
          </a:xfrm>
        </p:spPr>
        <p:txBody>
          <a:bodyPr/>
          <a:lstStyle/>
          <a:p>
            <a:pPr eaLnBrk="1" hangingPunct="1">
              <a:defRPr/>
            </a:pP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b="1" kern="0" dirty="0" smtClean="0">
                <a:latin typeface="TH SarabunPSK" pitchFamily="34" charset="-34"/>
                <a:cs typeface="TH SarabunPSK" pitchFamily="34" charset="-34"/>
              </a:rPr>
              <a:t>VPN </a:t>
            </a:r>
            <a:r>
              <a:rPr lang="th-TH" b="1" kern="0" dirty="0" smtClean="0">
                <a:latin typeface="TH SarabunPSK" pitchFamily="34" charset="-34"/>
                <a:cs typeface="TH SarabunPSK" pitchFamily="34" charset="-34"/>
              </a:rPr>
              <a:t>ตามจำนวนครั้ง</a:t>
            </a:r>
            <a:endParaRPr lang="en-US" b="1" kern="0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1508" name="Chart 6"/>
          <p:cNvGraphicFramePr>
            <a:graphicFrameLocks/>
          </p:cNvGraphicFramePr>
          <p:nvPr/>
        </p:nvGraphicFramePr>
        <p:xfrm>
          <a:off x="965200" y="1409700"/>
          <a:ext cx="7664450" cy="4887913"/>
        </p:xfrm>
        <a:graphic>
          <a:graphicData uri="http://schemas.openxmlformats.org/presentationml/2006/ole">
            <p:oleObj spid="_x0000_s218114" name="Worksheet" r:id="rId4" imgW="8858351" imgH="6096000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836613"/>
            <a:ext cx="6840538" cy="52371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สิงหาคม 2555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7043" name="Chart 4"/>
          <p:cNvGraphicFramePr>
            <a:graphicFrameLocks/>
          </p:cNvGraphicFramePr>
          <p:nvPr/>
        </p:nvGraphicFramePr>
        <p:xfrm>
          <a:off x="704850" y="1346200"/>
          <a:ext cx="8187630" cy="4757738"/>
        </p:xfrm>
        <a:graphic>
          <a:graphicData uri="http://schemas.openxmlformats.org/presentationml/2006/ole">
            <p:oleObj spid="_x0000_s87043" name="Chart" r:id="rId4" imgW="8934587" imgH="4762406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765175"/>
            <a:ext cx="6840538" cy="5237163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สถิติการให้บริการระบบ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1042988" y="1268413"/>
          <a:ext cx="7489825" cy="5413248"/>
        </p:xfrm>
        <a:graphic>
          <a:graphicData uri="http://schemas.openxmlformats.org/drawingml/2006/table">
            <a:tbl>
              <a:tblPr/>
              <a:tblGrid>
                <a:gridCol w="1296987"/>
                <a:gridCol w="2232025"/>
                <a:gridCol w="2016125"/>
                <a:gridCol w="1944688"/>
              </a:tblGrid>
              <a:tr h="330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เดือน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จำนวนผู้ใช้งาน ปี 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จำนวนผู้ใช้งาน ปี 5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</a:t>
                      </a:r>
                      <a:endParaRPr kumimoji="0" lang="th-TH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จำนวนผู้ใช้งาน ปี 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ตุลาคม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24,602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6,948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14,550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พฤศจิกายน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28,168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21,966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12,718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ธันวาคม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38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223                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23,112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8,661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มกราคม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17,178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21,817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5,852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กุมภาพันธ์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 16,475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18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,</a:t>
                      </a: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4,104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มีนาคม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7,582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2,391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เมษายน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9,957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4,234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2,054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พฤษภาคม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17,978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5,299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3,474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มิถุนายน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2,226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9,046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2,683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กรกฎาคม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4,927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12,857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3,880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สิงหาคม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6,339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20,900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2,597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805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กันยายน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TH SarabunPSK" charset="-34"/>
                        <a:ea typeface="TH SarabunPSK" charset="-34"/>
                        <a:cs typeface="TH SarabunPSK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ea typeface="TH SarabunPSK" charset="-34"/>
                          <a:cs typeface="TH SarabunPSK" charset="-34"/>
                        </a:rPr>
                        <a:t>10,053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5,652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charset="-34"/>
                        <a:cs typeface="TH SarabunPSK" charset="-34"/>
                      </a:endParaRP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charset="-34"/>
                          <a:cs typeface="TH SarabunPSK" charset="-34"/>
                        </a:rPr>
                        <a:t>2,728</a:t>
                      </a:r>
                    </a:p>
                  </a:txBody>
                  <a:tcPr marL="62120" marR="621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908050"/>
            <a:ext cx="7921625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แยกตามสถานี เดือน สิงหาคม 2555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 	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ใช้งานสูงสุดวันที่ 18 สิงหาคม 2555 จำนวน 193 คน</a:t>
            </a:r>
          </a:p>
        </p:txBody>
      </p:sp>
      <p:graphicFrame>
        <p:nvGraphicFramePr>
          <p:cNvPr id="92163" name="Chart 5"/>
          <p:cNvGraphicFramePr>
            <a:graphicFrameLocks/>
          </p:cNvGraphicFramePr>
          <p:nvPr/>
        </p:nvGraphicFramePr>
        <p:xfrm>
          <a:off x="1187624" y="2132856"/>
          <a:ext cx="7272411" cy="3888433"/>
        </p:xfrm>
        <a:graphic>
          <a:graphicData uri="http://schemas.openxmlformats.org/presentationml/2006/ole">
            <p:oleObj spid="_x0000_s92163" name="Worksheet" r:id="rId4" imgW="8905727" imgH="5543585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908050"/>
            <a:ext cx="8066087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จำนวนผู้ใช้งานระบบ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IPTV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แยกตามสถานี เดือน กันยายน 2555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*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ใช้งานสูงสุดวันที่ 8 กันยายน 2555 จำนวน 99 คน</a:t>
            </a:r>
          </a:p>
        </p:txBody>
      </p:sp>
      <p:graphicFrame>
        <p:nvGraphicFramePr>
          <p:cNvPr id="116738" name="Chart 5"/>
          <p:cNvGraphicFramePr>
            <a:graphicFrameLocks/>
          </p:cNvGraphicFramePr>
          <p:nvPr/>
        </p:nvGraphicFramePr>
        <p:xfrm>
          <a:off x="1115616" y="2132856"/>
          <a:ext cx="7481887" cy="4078337"/>
        </p:xfrm>
        <a:graphic>
          <a:graphicData uri="http://schemas.openxmlformats.org/presentationml/2006/ole">
            <p:oleObj spid="_x0000_s116738" name="Worksheet" r:id="rId4" imgW="8905727" imgH="5543585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981075"/>
            <a:ext cx="7272338" cy="5165725"/>
          </a:xfrm>
        </p:spPr>
        <p:txBody>
          <a:bodyPr/>
          <a:lstStyle/>
          <a:p>
            <a:pPr marL="533400" indent="-533400" algn="thaiDist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Top Website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ของหน่วยงานเดือน สิงหาคม 2555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: www.e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manage.mju.ac.th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2210" name="Picture 2" descr="C:\Documents and Settings\WRC2012\Desktop\กันยายน 2555\รายงานการใช้งานจากภายนอก\Monthly_(8.1.2012-8.31.2012)\SummaryTop Websi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พฤติกรรมการใช้งานระบบเครือข่าย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981075"/>
            <a:ext cx="7272338" cy="5165725"/>
          </a:xfrm>
        </p:spPr>
        <p:txBody>
          <a:bodyPr/>
          <a:lstStyle/>
          <a:p>
            <a:pPr marL="533400" indent="-533400" algn="thaiDist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Top Website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ของหน่วยงานเดือน กันยายน 2555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 : www.e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manage.mju.ac.th</a:t>
            </a: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3234" name="Picture 2" descr="C:\Documents and Settings\WRC2012\Desktop\กันยายน 2555\รายงานการใช้งานจากภายนอก\Monthly_(9.1.2012-9.30.2012)\SummaryTop Websit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971550" y="908050"/>
            <a:ext cx="7848600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การให้บริการ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Video Conference*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สิงหาคม 2555</a:t>
            </a:r>
          </a:p>
          <a:p>
            <a:pPr marL="977900" lvl="1" indent="-514350" eaLnBrk="1" hangingPunct="1">
              <a:buFont typeface="+mj-lt"/>
              <a:buAutoNum type="arabicPeriod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วันที่ 29 สิงหาคม 2555	</a:t>
            </a:r>
            <a:r>
              <a:rPr lang="th-TH" dirty="0" smtClean="0"/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ศาสตราจารย์ </a:t>
            </a:r>
            <a:r>
              <a:rPr lang="th-TH" b="1" i="1" dirty="0" smtClean="0">
                <a:latin typeface="TH SarabunPSK" pitchFamily="34" charset="-34"/>
                <a:cs typeface="TH SarabunPSK" pitchFamily="34" charset="-34"/>
              </a:rPr>
              <a:t>ดร.อาจอง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ชุมสาย ณ อยุธยา บรรยาย เรื่อง "ความสุขในงานและชีวิต“ ณ ห้องข้าวหอมมะลิ</a:t>
            </a:r>
          </a:p>
          <a:p>
            <a:pPr marL="977900" lvl="1" indent="-514350" eaLnBrk="1" hangingPunct="1">
              <a:buFont typeface="+mj-lt"/>
              <a:buAutoNum type="arabicPeriod"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977900" lvl="1" indent="-514350" eaLnBrk="1" hangingPunct="1">
              <a:buNone/>
              <a:defRPr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0162" name="Picture 2" descr="C:\Documents and Settings\WRC2012\Desktop\ประชุม\2282012152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900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สถิติการให้บริการบนระบบเครือข่าย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971550" y="908050"/>
            <a:ext cx="7848600" cy="5238750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การให้บริการ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Video Conference*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กันยายน 2555</a:t>
            </a:r>
          </a:p>
          <a:p>
            <a:pPr marL="977900" lvl="1" indent="-514350" eaLnBrk="1" hangingPunct="1">
              <a:buFont typeface="+mj-lt"/>
              <a:buAutoNum type="arabicPeriod"/>
              <a:defRPr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วันที่ 17 กันยายน 2555	สนอ. เลือกตั้งกรรมการสภามหาวิทยาลัย</a:t>
            </a:r>
          </a:p>
          <a:p>
            <a:pPr marL="977900" lvl="1" indent="-514350" eaLnBrk="1" hangingPunct="1">
              <a:buNone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977900" lvl="1" indent="-514350" eaLnBrk="1" hangingPunct="1">
              <a:buNone/>
              <a:defRPr/>
            </a:pP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1186" name="Picture 2" descr="C:\Documents and Settings\WRC2012\Desktop\ประชุม\1892012135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19" y="2636912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ปัญหาระบบงานเครือข่ายฯ</a:t>
            </a:r>
            <a:endParaRPr lang="th-TH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971600" y="1124744"/>
            <a:ext cx="7560370" cy="4733677"/>
          </a:xfrm>
        </p:spPr>
        <p:txBody>
          <a:bodyPr/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แสงใยแก้วนำแสงบ้านพักข้าราชการขาด ไม่สามารถใช้งานได้ วันที่ 7 กันยายน 2555(ดำเนินการเรียบร้อย)</a:t>
            </a: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GB" sz="2800" dirty="0">
              <a:latin typeface="TH SarabunPSK" pitchFamily="34" charset="-34"/>
              <a:cs typeface="TH SarabunPSK" pitchFamily="34" charset="-34"/>
            </a:endParaRPr>
          </a:p>
          <a:p>
            <a:pPr marL="977900" lvl="1" indent="-514350" eaLnBrk="1" hangingPunct="1">
              <a:buNone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GB" sz="2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3" descr="cid:image005.jpg@01CD8CFA.3D1DACC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95736" y="2132856"/>
            <a:ext cx="495173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410" name="Content Placeholder 16"/>
          <p:cNvSpPr>
            <a:spLocks noGrp="1"/>
          </p:cNvSpPr>
          <p:nvPr>
            <p:ph idx="1"/>
          </p:nvPr>
        </p:nvSpPr>
        <p:spPr>
          <a:xfrm>
            <a:off x="900113" y="908050"/>
            <a:ext cx="7775575" cy="5329262"/>
          </a:xfrm>
        </p:spPr>
        <p:txBody>
          <a:bodyPr/>
          <a:lstStyle/>
          <a:p>
            <a:pPr eaLnBrk="1" hangingPunct="1"/>
            <a:r>
              <a:rPr lang="th-TH" sz="2800" b="1" dirty="0" smtClean="0">
                <a:latin typeface="TH SarabunPSK" charset="-34"/>
                <a:cs typeface="TH SarabunPSK" charset="-34"/>
              </a:rPr>
              <a:t>ปริมาณการใช้งานเฉลี่ยทั้งหมดเดือนสิงหาคม 2555 สูงสุด 297.81 </a:t>
            </a:r>
            <a:r>
              <a:rPr lang="en-US" sz="2800" b="1" dirty="0" smtClean="0">
                <a:latin typeface="TH SarabunPSK" charset="-34"/>
                <a:cs typeface="TH SarabunPSK" charset="-34"/>
              </a:rPr>
              <a:t>Mbps</a:t>
            </a:r>
            <a:r>
              <a:rPr lang="th-TH" sz="2800" b="1" dirty="0" smtClean="0">
                <a:latin typeface="TH SarabunPSK" charset="-34"/>
                <a:cs typeface="TH SarabunPSK" charset="-34"/>
              </a:rPr>
              <a:t>* </a:t>
            </a:r>
          </a:p>
          <a:p>
            <a:pPr eaLnBrk="1" hangingPunct="1"/>
            <a:endParaRPr lang="th-TH" sz="28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/>
            <a:endParaRPr lang="th-TH" sz="28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/>
            <a:endParaRPr lang="th-TH" sz="28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SarabunPSK" charset="-34"/>
                <a:cs typeface="TH SarabunPSK" charset="-34"/>
              </a:rPr>
              <a:t/>
            </a:r>
            <a:br>
              <a:rPr lang="th-TH" sz="2800" b="1" dirty="0" smtClean="0">
                <a:solidFill>
                  <a:srgbClr val="00B050"/>
                </a:solidFill>
                <a:latin typeface="TH SarabunPSK" charset="-34"/>
                <a:cs typeface="TH SarabunPSK" charset="-34"/>
              </a:rPr>
            </a:br>
            <a:r>
              <a:rPr lang="th-TH" sz="2800" b="1" dirty="0" smtClean="0">
                <a:latin typeface="TH SarabunPSK" charset="-34"/>
                <a:cs typeface="TH SarabunPSK" charset="-34"/>
              </a:rPr>
              <a:t>ปริมาณการใช้งานเฉลี่ยทั้งหมดเดือนกันยายน 2555 สูงสุด 374.83 </a:t>
            </a:r>
            <a:r>
              <a:rPr lang="en-US" sz="2800" b="1" dirty="0" smtClean="0">
                <a:latin typeface="TH SarabunPSK" charset="-34"/>
                <a:cs typeface="TH SarabunPSK" charset="-34"/>
              </a:rPr>
              <a:t>Mbps</a:t>
            </a:r>
            <a:r>
              <a:rPr lang="th-TH" sz="2800" b="1" dirty="0" smtClean="0">
                <a:latin typeface="TH SarabunPSK" charset="-34"/>
                <a:cs typeface="TH SarabunPSK" charset="-34"/>
              </a:rPr>
              <a:t>* </a:t>
            </a:r>
            <a:endParaRPr lang="th-TH" sz="28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/>
            <a:endParaRPr lang="th-TH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</p:txBody>
      </p:sp>
      <p:pic>
        <p:nvPicPr>
          <p:cNvPr id="78849" name="Picture 1" descr="C:\Documents and Settings\WRC2012\Desktop\ประชุม\mju aug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552729" cy="1800000"/>
          </a:xfrm>
          <a:prstGeom prst="rect">
            <a:avLst/>
          </a:prstGeom>
          <a:noFill/>
        </p:spPr>
      </p:pic>
      <p:pic>
        <p:nvPicPr>
          <p:cNvPr id="5" name="Picture 1" descr="C:\Documents and Settings\WRC2012\Desktop\ประชุม\mju sep 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6624000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defRPr/>
            </a:pPr>
            <a:r>
              <a:rPr lang="th-TH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ปัญหาระบบงานเครือข่ายฯ</a:t>
            </a:r>
            <a:endParaRPr lang="th-TH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971600" y="1124744"/>
            <a:ext cx="7560370" cy="4733677"/>
          </a:xfrm>
        </p:spPr>
        <p:txBody>
          <a:bodyPr/>
          <a:lstStyle/>
          <a:p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POE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หอ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เสีย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ตัว </a:t>
            </a:r>
          </a:p>
          <a:p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สวิทย์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และอุปกรณ์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Access point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ที่หอ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2 4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รวนบ่อย ต้องไปรีสตาร์ท หรือรีบูทอุปกรณ์บ่อย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ดำเนินการแก้ไข เคลื่อนย้ายอุปกรณ์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access point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ที่หอ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10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ให้สัญญาณมีความ</a:t>
            </a:r>
            <a:r>
              <a:rPr lang="th-TH" sz="2800" b="1" dirty="0" err="1" smtClean="0">
                <a:latin typeface="TH SarabunPSK" pitchFamily="34" charset="-34"/>
                <a:cs typeface="TH SarabunPSK" pitchFamily="34" charset="-34"/>
              </a:rPr>
              <a:t>สมดุลย์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มากขึ้น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ย้ายอุปกรณ์ 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VDO Conference 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จากชั้นสาม ลงมายังชั้นหนึ่ง</a:t>
            </a:r>
            <a:r>
              <a:rPr lang="th-TH" sz="2800" b="1" smtClean="0">
                <a:latin typeface="TH SarabunPSK" pitchFamily="34" charset="-34"/>
                <a:cs typeface="TH SarabunPSK" pitchFamily="34" charset="-34"/>
              </a:rPr>
              <a:t>ของศูนย์</a:t>
            </a:r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None/>
            </a:pP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GB" sz="2800" dirty="0">
              <a:latin typeface="TH SarabunPSK" pitchFamily="34" charset="-34"/>
              <a:cs typeface="TH SarabunPSK" pitchFamily="34" charset="-34"/>
            </a:endParaRPr>
          </a:p>
          <a:p>
            <a:pPr marL="977900" lvl="1" indent="-514350" eaLnBrk="1" hangingPunct="1">
              <a:buNone/>
              <a:defRPr/>
            </a:pP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lvl="0"/>
            <a:endParaRPr lang="en-GB" sz="28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11525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การตั้งค่าหน้าเว็บ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www.mju.ac.th 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ในส่วนของ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Wireless </a:t>
            </a: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MJU_WLAN)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781175"/>
            <a:ext cx="7329487" cy="43957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31913" y="1484313"/>
            <a:ext cx="7127875" cy="32400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2205038"/>
            <a:ext cx="7921625" cy="3941762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เพิ่มจำนวนผู้ใช้งาน การเข้าเว็บไซต์ </a:t>
            </a: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มหาวิทยาลัยแม่โจ้</a:t>
            </a: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“www.mju.ac.th”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endParaRPr lang="th-TH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การดำเนินการ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921625" cy="4878387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Wireless (MJU_WLAN)</a:t>
            </a:r>
          </a:p>
          <a:p>
            <a:pPr marL="933450" lvl="1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33450" lvl="1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ตั้งค่าให้ผู้ใช้งานในระบบเครือข่ายไร้สาย เข้าหน้าเว็บไซต์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www.mju.ac.th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เป็นหน้าแรก หลังจากมีการใส่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Username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Password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(Authentication)</a:t>
            </a:r>
          </a:p>
          <a:p>
            <a:pPr marL="933450" lvl="1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ดำเนินการตั้งค่า ที่ตัวอุปกรณ์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Wireless Switch Controller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ให้ผู้ใช้งานทุกคน เข้าหน้าเว็บ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www.mju.ac.th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 เป็นหน้าเว็บแรก ทุกครั้งที่มีการ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Authentication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การดำเนินการ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921625" cy="4878387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Wireless Switch Controller</a:t>
            </a:r>
          </a:p>
          <a:p>
            <a:pPr marL="933450" lvl="1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933450" lvl="1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	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44675"/>
            <a:ext cx="670242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otched Right Arrow 5"/>
          <p:cNvSpPr/>
          <p:nvPr/>
        </p:nvSpPr>
        <p:spPr>
          <a:xfrm flipH="1">
            <a:off x="4643438" y="4365625"/>
            <a:ext cx="1296987" cy="576263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27088" y="1268413"/>
            <a:ext cx="79216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742950" indent="-74295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ผู้ใช้งานเข้าใช้งานระบบเครือข่ายไร้สาย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MJU_WLAN</a:t>
            </a:r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16113"/>
            <a:ext cx="3168650" cy="4573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27088" y="1052513"/>
            <a:ext cx="7921625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742950" indent="-74295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ผู้ใช้งานเข้าเว็บไซต์ปกติ พบหน้า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Login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700213"/>
            <a:ext cx="7453313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2852738"/>
            <a:ext cx="5378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otched Right Arrow 7"/>
          <p:cNvSpPr/>
          <p:nvPr/>
        </p:nvSpPr>
        <p:spPr>
          <a:xfrm rot="5400000">
            <a:off x="4464050" y="2097088"/>
            <a:ext cx="719138" cy="79216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การใช้งาน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27088" y="981075"/>
            <a:ext cx="79216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742950" indent="-74295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+mj-lt"/>
              <a:buAutoNum type="arabicPeriod" startAt="3"/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เมื่อผู้ใช้งานทำการ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Authentication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เรียบร้อยแล้ว จะเข้าสู่หน้าเว็บไซต์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www.mju.ac.th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เป็นหน้าแรกทุกครั้ง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205038"/>
            <a:ext cx="64579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ผลที่คาดว่าจะได้รับ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27088" y="1268413"/>
            <a:ext cx="792162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742950" indent="-74295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2988" y="1628775"/>
            <a:ext cx="7129462" cy="3240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533400" indent="-533400" algn="ctr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	จำนวนผู้ใช้งาน การเข้าเว็บไซต์ </a:t>
            </a:r>
          </a:p>
          <a:p>
            <a:pPr marL="533400" indent="-533400" algn="ctr">
              <a:lnSpc>
                <a:spcPct val="80000"/>
              </a:lnSpc>
              <a:buClr>
                <a:schemeClr val="tx1"/>
              </a:buClr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มหาวิทยาลัยแม่โจ้</a:t>
            </a:r>
          </a:p>
          <a:p>
            <a:pPr marL="533400" indent="-533400" algn="ctr">
              <a:lnSpc>
                <a:spcPct val="80000"/>
              </a:lnSpc>
              <a:buClr>
                <a:schemeClr val="tx1"/>
              </a:buClr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“www.mju.ac.th” 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เพิ่มขึ้น..</a:t>
            </a:r>
            <a:endParaRPr lang="th-TH" b="1" dirty="0"/>
          </a:p>
        </p:txBody>
      </p:sp>
      <p:sp>
        <p:nvSpPr>
          <p:cNvPr id="9" name="Up Arrow 8"/>
          <p:cNvSpPr/>
          <p:nvPr/>
        </p:nvSpPr>
        <p:spPr>
          <a:xfrm>
            <a:off x="-252413" y="5516563"/>
            <a:ext cx="484188" cy="9794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6" descr="PPT9CD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268413"/>
            <a:ext cx="691356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11413" y="3644900"/>
            <a:ext cx="42402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งานระบบเครือข่ายและบริการอินเตอร์เน็ต</a:t>
            </a:r>
            <a:endParaRPr lang="en-US" altLang="ko-K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8963" name="WordArt 18"/>
          <p:cNvSpPr>
            <a:spLocks noChangeArrowheads="1" noChangeShapeType="1" noTextEdit="1"/>
          </p:cNvSpPr>
          <p:nvPr/>
        </p:nvSpPr>
        <p:spPr bwMode="auto">
          <a:xfrm>
            <a:off x="6643688" y="4843463"/>
            <a:ext cx="1789112" cy="7350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5278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MaejoNET</a:t>
            </a:r>
            <a:endParaRPr lang="th-TH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68964" name="WordArt 23"/>
          <p:cNvSpPr>
            <a:spLocks noChangeArrowheads="1" noChangeShapeType="1" noTextEdit="1"/>
          </p:cNvSpPr>
          <p:nvPr/>
        </p:nvSpPr>
        <p:spPr bwMode="auto">
          <a:xfrm>
            <a:off x="6319838" y="3984625"/>
            <a:ext cx="2487612" cy="3016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4292"/>
              </a:avLst>
            </a:prstTxWarp>
          </a:bodyPr>
          <a:lstStyle/>
          <a:p>
            <a:pPr algn="ctr"/>
            <a:r>
              <a:rPr lang="en-US" sz="3200" kern="10" normalizeH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Networking System and Internet Service</a:t>
            </a:r>
            <a:endParaRPr lang="th-TH" sz="3200" kern="10" normalizeH="1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68965" name="WordArt 24"/>
          <p:cNvSpPr>
            <a:spLocks noChangeArrowheads="1" noChangeShapeType="1" noTextEdit="1"/>
          </p:cNvSpPr>
          <p:nvPr/>
        </p:nvSpPr>
        <p:spPr bwMode="auto">
          <a:xfrm>
            <a:off x="6232525" y="5645150"/>
            <a:ext cx="2689225" cy="6683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Maejo University</a:t>
            </a:r>
            <a:endParaRPr lang="th-TH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Impact"/>
            </a:endParaRPr>
          </a:p>
        </p:txBody>
      </p:sp>
      <p:sp>
        <p:nvSpPr>
          <p:cNvPr id="168966" name="WordArt 26"/>
          <p:cNvSpPr>
            <a:spLocks noChangeArrowheads="1" noChangeShapeType="1" noTextEdit="1"/>
          </p:cNvSpPr>
          <p:nvPr/>
        </p:nvSpPr>
        <p:spPr bwMode="auto">
          <a:xfrm>
            <a:off x="6877050" y="6240463"/>
            <a:ext cx="1508125" cy="18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ICT</a:t>
            </a:r>
            <a:endParaRPr lang="th-TH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58" name="Content Placeholder 16"/>
          <p:cNvSpPr>
            <a:spLocks noGrp="1"/>
          </p:cNvSpPr>
          <p:nvPr>
            <p:ph idx="1"/>
          </p:nvPr>
        </p:nvSpPr>
        <p:spPr>
          <a:xfrm>
            <a:off x="971600" y="1052737"/>
            <a:ext cx="7689800" cy="4973414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H SarabunPSK" charset="-34"/>
                <a:cs typeface="TH SarabunPSK" charset="-34"/>
              </a:rPr>
              <a:t>UNINET 1Gbps</a:t>
            </a:r>
            <a:r>
              <a:rPr lang="th-TH" b="1" dirty="0" smtClean="0">
                <a:latin typeface="TH SarabunPSK" charset="-34"/>
                <a:cs typeface="TH SarabunPSK" charset="-34"/>
              </a:rPr>
              <a:t/>
            </a:r>
            <a:br>
              <a:rPr lang="th-TH" b="1" dirty="0" smtClean="0">
                <a:latin typeface="TH SarabunPSK" charset="-34"/>
                <a:cs typeface="TH SarabunPSK" charset="-34"/>
              </a:rPr>
            </a:br>
            <a:r>
              <a:rPr lang="th-TH" sz="2400" b="1" dirty="0" smtClean="0">
                <a:latin typeface="TH SarabunPSK" charset="-34"/>
                <a:cs typeface="TH SarabunPSK" charset="-34"/>
              </a:rPr>
              <a:t>ปริมาณการใช้งานเดือนสิงหาคม 2555 สูงสุดที่ 142.36</a:t>
            </a:r>
            <a:r>
              <a:rPr lang="en-US" sz="2400" b="1" dirty="0" smtClean="0">
                <a:latin typeface="TH SarabunPSK" charset="-34"/>
                <a:cs typeface="TH SarabunPSK" charset="-34"/>
              </a:rPr>
              <a:t> Mbps</a:t>
            </a:r>
            <a:r>
              <a:rPr lang="th-TH" sz="2400" b="1" dirty="0" smtClean="0">
                <a:latin typeface="TH SarabunPSK" charset="-34"/>
                <a:cs typeface="TH SarabunPSK" charset="-34"/>
              </a:rPr>
              <a:t>*</a:t>
            </a:r>
          </a:p>
          <a:p>
            <a:pPr eaLnBrk="1" hangingPunct="1">
              <a:buFont typeface="Arial" charset="0"/>
              <a:buNone/>
            </a:pPr>
            <a:endParaRPr lang="th-TH" sz="24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>
              <a:buFont typeface="Arial" charset="0"/>
              <a:buNone/>
            </a:pPr>
            <a:endParaRPr lang="th-TH" sz="24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>
              <a:buFont typeface="Arial" charset="0"/>
              <a:buNone/>
            </a:pPr>
            <a:endParaRPr lang="th-TH" sz="24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>
              <a:buFont typeface="Arial" charset="0"/>
              <a:buNone/>
            </a:pPr>
            <a:endParaRPr lang="th-TH" sz="24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>
              <a:buFont typeface="Arial" charset="0"/>
              <a:buNone/>
            </a:pPr>
            <a:endParaRPr lang="th-TH" sz="24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>
              <a:buNone/>
            </a:pPr>
            <a:r>
              <a:rPr lang="th-TH" sz="2400" b="1" dirty="0" smtClean="0">
                <a:latin typeface="TH SarabunPSK" charset="-34"/>
                <a:cs typeface="TH SarabunPSK" charset="-34"/>
              </a:rPr>
              <a:t>     ปริมาณการใช้งานเดือนกันยายน 2555 สูงสุดที่ 214.93</a:t>
            </a:r>
            <a:r>
              <a:rPr lang="en-US" sz="2400" b="1" dirty="0" smtClean="0">
                <a:latin typeface="TH SarabunPSK" charset="-34"/>
                <a:cs typeface="TH SarabunPSK" charset="-34"/>
              </a:rPr>
              <a:t> Mbps</a:t>
            </a:r>
            <a:r>
              <a:rPr lang="th-TH" sz="2400" b="1" dirty="0" smtClean="0">
                <a:latin typeface="TH SarabunPSK" charset="-34"/>
                <a:cs typeface="TH SarabunPSK" charset="-34"/>
              </a:rPr>
              <a:t>*</a:t>
            </a:r>
            <a:endParaRPr lang="th-TH" sz="2400" b="1" dirty="0" smtClean="0">
              <a:solidFill>
                <a:srgbClr val="00B050"/>
              </a:solidFill>
              <a:latin typeface="TH SarabunPSK" charset="-34"/>
              <a:cs typeface="TH SarabunPSK" charset="-34"/>
            </a:endParaRPr>
          </a:p>
          <a:p>
            <a:pPr eaLnBrk="1" hangingPunct="1"/>
            <a:endParaRPr lang="en-US" b="1" dirty="0" smtClean="0">
              <a:latin typeface="TH SarabunPSK" charset="-34"/>
              <a:cs typeface="TH SarabunPSK" charset="-34"/>
            </a:endParaRPr>
          </a:p>
          <a:p>
            <a:pPr lvl="1" eaLnBrk="1" hangingPunct="1">
              <a:buFont typeface="Arial" charset="0"/>
              <a:buNone/>
            </a:pPr>
            <a:endParaRPr lang="th-TH" b="1" dirty="0" smtClean="0">
              <a:latin typeface="TH SarabunPSK" charset="-34"/>
              <a:cs typeface="TH SarabunPSK" charset="-34"/>
            </a:endParaRPr>
          </a:p>
        </p:txBody>
      </p:sp>
      <p:pic>
        <p:nvPicPr>
          <p:cNvPr id="76801" name="Picture 1" descr="C:\Documents and Settings\WRC2012\Desktop\ประชุม\uninet aug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480720" cy="1944216"/>
          </a:xfrm>
          <a:prstGeom prst="rect">
            <a:avLst/>
          </a:prstGeom>
          <a:noFill/>
        </p:spPr>
      </p:pic>
      <p:pic>
        <p:nvPicPr>
          <p:cNvPr id="5" name="Picture 1" descr="C:\Documents and Settings\WRC2012\Desktop\ประชุม\uninet sep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6552728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836613"/>
            <a:ext cx="6840538" cy="14398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TRUE (150/80 Mbps)  </a:t>
            </a:r>
            <a:r>
              <a:rPr lang="th-TH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เดือน</a:t>
            </a:r>
            <a:r>
              <a:rPr lang="th-TH" sz="2800" b="1" dirty="0" smtClean="0">
                <a:latin typeface="TH SarabunPSK" charset="-34"/>
                <a:cs typeface="TH SarabunPSK" charset="-34"/>
              </a:rPr>
              <a:t>สิงหาคม</a:t>
            </a:r>
            <a:r>
              <a:rPr lang="th-TH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 2555*</a:t>
            </a:r>
            <a:endParaRPr lang="en-US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r>
              <a:rPr lang="th-TH" sz="2400" b="1" dirty="0" smtClean="0">
                <a:latin typeface="TH SarabunPSK" charset="-34"/>
                <a:cs typeface="TH SarabunPSK" charset="-34"/>
              </a:rPr>
              <a:t>ปริมาณการใช้งานภายในประเทศ สูงสุดที่ 141.88</a:t>
            </a:r>
            <a:r>
              <a:rPr lang="en-US" sz="2400" b="1" dirty="0" smtClean="0">
                <a:latin typeface="TH SarabunPSK" charset="-34"/>
                <a:cs typeface="TH SarabunPSK" charset="-34"/>
              </a:rPr>
              <a:t> Mbps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76375" y="3960813"/>
            <a:ext cx="68405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ปริมาณการใช้งานต่างประเทศ สูงสุดที่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08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Mbps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2705" name="Picture 1" descr="C:\Documents and Settings\WRC2012\Desktop\ประชุม\true in aug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120680" cy="2048975"/>
          </a:xfrm>
          <a:prstGeom prst="rect">
            <a:avLst/>
          </a:prstGeom>
          <a:noFill/>
        </p:spPr>
      </p:pic>
      <p:pic>
        <p:nvPicPr>
          <p:cNvPr id="72706" name="Picture 2" descr="C:\Documents and Settings\WRC2012\Desktop\ประชุม\true out aug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612068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idx="1"/>
          </p:nvPr>
        </p:nvSpPr>
        <p:spPr>
          <a:xfrm>
            <a:off x="1403350" y="836613"/>
            <a:ext cx="6840538" cy="1439862"/>
          </a:xfrm>
        </p:spPr>
        <p:txBody>
          <a:bodyPr/>
          <a:lstStyle/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TRUE (150/80 Mbps)  </a:t>
            </a:r>
            <a:r>
              <a:rPr lang="th-TH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เดือนกันยายน 2555*</a:t>
            </a:r>
            <a:endParaRPr lang="en-US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r>
              <a:rPr lang="th-TH" sz="2400" b="1" dirty="0" smtClean="0">
                <a:latin typeface="TH SarabunPSK" charset="-34"/>
                <a:cs typeface="TH SarabunPSK" charset="-34"/>
              </a:rPr>
              <a:t>ปริมาณการใช้งานภายในประเทศ สูงสุดที่ 286.64</a:t>
            </a:r>
            <a:r>
              <a:rPr lang="en-US" sz="2400" b="1" dirty="0" smtClean="0">
                <a:latin typeface="TH SarabunPSK" charset="-34"/>
                <a:cs typeface="TH SarabunPSK" charset="-34"/>
              </a:rPr>
              <a:t> Mbps</a:t>
            </a: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en-US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</a:pPr>
            <a:endParaRPr lang="th-TH" sz="2400" b="1" dirty="0" smtClean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76375" y="3960813"/>
            <a:ext cx="68405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ปริมาณการใช้งานต่างประเทศ สูงสุดที่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93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66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Mbps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0657" name="Picture 1" descr="C:\Documents and Settings\WRC2012\Desktop\ประชุม\true in sep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6264696" cy="2016224"/>
          </a:xfrm>
          <a:prstGeom prst="rect">
            <a:avLst/>
          </a:prstGeom>
          <a:noFill/>
        </p:spPr>
      </p:pic>
      <p:pic>
        <p:nvPicPr>
          <p:cNvPr id="70658" name="Picture 2" descr="C:\Documents and Settings\WRC2012\Desktop\ประชุม\true out sep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634365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03350" y="836613"/>
            <a:ext cx="68405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3BB (100/15 Mbps) </a:t>
            </a:r>
            <a:r>
              <a:rPr lang="th-TH" sz="3200" b="1" dirty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เดือนสิงหาคม 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2555*</a:t>
            </a:r>
            <a:endParaRPr lang="en-US" sz="32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th-TH" sz="2400" b="1" dirty="0">
                <a:latin typeface="TH SarabunPSK" charset="-34"/>
                <a:cs typeface="TH SarabunPSK" charset="-34"/>
              </a:rPr>
              <a:t>ปริมาณการใช้งานภายในประเทศ สูงสุดที่ </a:t>
            </a:r>
            <a:r>
              <a:rPr lang="th-TH" sz="2400" b="1" dirty="0" smtClean="0">
                <a:latin typeface="TH SarabunPSK" charset="-34"/>
                <a:cs typeface="TH SarabunPSK" charset="-34"/>
              </a:rPr>
              <a:t>116</a:t>
            </a:r>
            <a:r>
              <a:rPr lang="en-US" sz="2400" b="1" dirty="0" smtClean="0">
                <a:latin typeface="TH SarabunPSK" charset="-34"/>
                <a:cs typeface="TH SarabunPSK" charset="-34"/>
              </a:rPr>
              <a:t> </a:t>
            </a:r>
            <a:r>
              <a:rPr lang="en-US" sz="2400" b="1" dirty="0">
                <a:latin typeface="TH SarabunPSK" charset="-34"/>
                <a:cs typeface="TH SarabunPSK" charset="-34"/>
              </a:rPr>
              <a:t>Mbps</a:t>
            </a: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th-TH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476375" y="3960813"/>
            <a:ext cx="68405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ปริมาณการใช้งานต่างประเทศ สูงสุดที่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15.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Mbps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8610" name="Picture 2" descr="C:\Documents and Settings\WRC2012\Desktop\ประชุม\3bb out aug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437112"/>
            <a:ext cx="5328592" cy="1872208"/>
          </a:xfrm>
          <a:prstGeom prst="rect">
            <a:avLst/>
          </a:prstGeom>
          <a:noFill/>
        </p:spPr>
      </p:pic>
      <p:pic>
        <p:nvPicPr>
          <p:cNvPr id="68611" name="Picture 3" descr="C:\Documents and Settings\WRC2012\Desktop\ประชุม\3bb in aug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72816"/>
            <a:ext cx="5256584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424863" cy="5365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ช่องสัญญาณระบบเครือข่าย 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Internet Bandwidth)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03350" y="836613"/>
            <a:ext cx="68405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3200" b="1" dirty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3BB (100/15 Mbps) </a:t>
            </a:r>
            <a:r>
              <a:rPr lang="th-TH" sz="3200" b="1" dirty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เดือนกันยายน </a:t>
            </a:r>
            <a:r>
              <a:rPr lang="th-TH" sz="3200" b="1" dirty="0" smtClean="0">
                <a:solidFill>
                  <a:srgbClr val="0D0D0D"/>
                </a:solidFill>
                <a:latin typeface="TH SarabunPSK" charset="-34"/>
                <a:cs typeface="TH SarabunPSK" charset="-34"/>
              </a:rPr>
              <a:t>2555*</a:t>
            </a:r>
            <a:endParaRPr lang="en-US" sz="32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r>
              <a:rPr lang="th-TH" sz="2400" b="1" dirty="0">
                <a:latin typeface="TH SarabunPSK" charset="-34"/>
                <a:cs typeface="TH SarabunPSK" charset="-34"/>
              </a:rPr>
              <a:t>ปริมาณการใช้งานภายในประเทศ สูงสุดที่ </a:t>
            </a:r>
            <a:r>
              <a:rPr lang="en-US" sz="2400" b="1" dirty="0" smtClean="0">
                <a:latin typeface="TH SarabunPSK" charset="-34"/>
                <a:cs typeface="TH SarabunPSK" charset="-34"/>
              </a:rPr>
              <a:t>98 Mbps</a:t>
            </a:r>
            <a:endParaRPr lang="en-US" sz="2400" b="1" dirty="0"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en-US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th-TH" sz="2400" b="1" dirty="0">
              <a:solidFill>
                <a:srgbClr val="0D0D0D"/>
              </a:solidFill>
              <a:latin typeface="TH SarabunPSK" charset="-34"/>
              <a:cs typeface="TH SarabunPSK" charset="-34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476375" y="3960813"/>
            <a:ext cx="68405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ปริมาณการใช้งานต่างประเทศ สูงสุดที่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29.8 Mbps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533400" indent="-533400" algn="thaiDi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/>
            </a:pP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6561" name="Picture 1" descr="C:\Documents and Settings\WRC2012\Desktop\ประชุม\3bb in sep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688632" cy="2114550"/>
          </a:xfrm>
          <a:prstGeom prst="rect">
            <a:avLst/>
          </a:prstGeom>
          <a:noFill/>
        </p:spPr>
      </p:pic>
      <p:pic>
        <p:nvPicPr>
          <p:cNvPr id="66562" name="Picture 2" descr="C:\Documents and Settings\WRC2012\Desktop\ประชุม\3bb out sep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5688632" cy="20162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mju ppt01</Template>
  <TotalTime>4271</TotalTime>
  <Words>1626</Words>
  <Application>Microsoft Office PowerPoint</Application>
  <PresentationFormat>On-screen Show (4:3)</PresentationFormat>
  <Paragraphs>639</Paragraphs>
  <Slides>49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Angsana New</vt:lpstr>
      <vt:lpstr>TH SarabunPSK</vt:lpstr>
      <vt:lpstr>Gulim</vt:lpstr>
      <vt:lpstr>Wingdings</vt:lpstr>
      <vt:lpstr>Times New Roman</vt:lpstr>
      <vt:lpstr>Calibri</vt:lpstr>
      <vt:lpstr>Cordia New</vt:lpstr>
      <vt:lpstr>Malgun Gothic</vt:lpstr>
      <vt:lpstr>Arial Black</vt:lpstr>
      <vt:lpstr>Impact</vt:lpstr>
      <vt:lpstr>ชุดรูปแบบของ Office</vt:lpstr>
      <vt:lpstr>Worksheet</vt:lpstr>
      <vt:lpstr>Chart</vt:lpstr>
      <vt:lpstr> </vt:lpstr>
      <vt:lpstr>สรุปรายงานผลการปฏิบัติงานประจำเดือน  สิงหาคม - กันยายน 2555*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ช่องสัญญาณระบบเครือข่าย (Internet Bandwidth)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สถิติการให้บริการบนระบบเครือข่าย*</vt:lpstr>
      <vt:lpstr>สถิติการให้บริการบนระบบเครือข่าย*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 สิงหาคม 2555*</vt:lpstr>
      <vt:lpstr>สถิติการให้บริการบนระบบเครือข่าย กันยายน 2555*</vt:lpstr>
      <vt:lpstr>สถิติการให้บริการบนระบบเครือข่าย</vt:lpstr>
      <vt:lpstr>สถิติการให้บริการบนระบบเครือข่าย*</vt:lpstr>
      <vt:lpstr>สถิติการให้บริการบนระบบเครือข่าย*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พฤติกรรมการใช้งานระบบเครือข่าย</vt:lpstr>
      <vt:lpstr>พฤติกรรมการใช้งานระบบเครือข่าย</vt:lpstr>
      <vt:lpstr>สถิติการให้บริการบนระบบเครือข่าย</vt:lpstr>
      <vt:lpstr>สถิติการให้บริการบนระบบเครือข่าย</vt:lpstr>
      <vt:lpstr>ปัญหาระบบงานเครือข่ายฯ</vt:lpstr>
      <vt:lpstr>ปัญหาระบบงานเครือข่ายฯ</vt:lpstr>
      <vt:lpstr>การตั้งค่าหน้าเว็บ www.mju.ac.th  ในส่วนของ Wireless (MJU_WLAN)</vt:lpstr>
      <vt:lpstr>เป้าหมาย</vt:lpstr>
      <vt:lpstr>การดำเนินการ</vt:lpstr>
      <vt:lpstr>การดำเนินการ</vt:lpstr>
      <vt:lpstr>การใช้งาน</vt:lpstr>
      <vt:lpstr>การใช้งาน</vt:lpstr>
      <vt:lpstr>การใช้งาน</vt:lpstr>
      <vt:lpstr>ผลที่คาดว่าจะได้รับ</vt:lpstr>
      <vt:lpstr>Slide 49</vt:lpstr>
    </vt:vector>
  </TitlesOfParts>
  <Company>Maejo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Banpod Tositarat</dc:creator>
  <cp:lastModifiedBy>ICTmaejonet</cp:lastModifiedBy>
  <cp:revision>458</cp:revision>
  <dcterms:created xsi:type="dcterms:W3CDTF">2010-12-01T03:09:38Z</dcterms:created>
  <dcterms:modified xsi:type="dcterms:W3CDTF">2012-10-09T00:58:11Z</dcterms:modified>
</cp:coreProperties>
</file>