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Default Extension="xlsx" ContentType="application/vnd.openxmlformats-officedocument.spreadsheetml.sheet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Default Extension="gif" ContentType="image/gif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Default Extension="xls" ContentType="application/vnd.ms-exce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96" r:id="rId1"/>
  </p:sldMasterIdLst>
  <p:notesMasterIdLst>
    <p:notesMasterId r:id="rId51"/>
  </p:notesMasterIdLst>
  <p:sldIdLst>
    <p:sldId id="256" r:id="rId2"/>
    <p:sldId id="259" r:id="rId3"/>
    <p:sldId id="260" r:id="rId4"/>
    <p:sldId id="296" r:id="rId5"/>
    <p:sldId id="298" r:id="rId6"/>
    <p:sldId id="345" r:id="rId7"/>
    <p:sldId id="420" r:id="rId8"/>
    <p:sldId id="297" r:id="rId9"/>
    <p:sldId id="421" r:id="rId10"/>
    <p:sldId id="346" r:id="rId11"/>
    <p:sldId id="422" r:id="rId12"/>
    <p:sldId id="363" r:id="rId13"/>
    <p:sldId id="435" r:id="rId14"/>
    <p:sldId id="443" r:id="rId15"/>
    <p:sldId id="454" r:id="rId16"/>
    <p:sldId id="444" r:id="rId17"/>
    <p:sldId id="445" r:id="rId18"/>
    <p:sldId id="306" r:id="rId19"/>
    <p:sldId id="367" r:id="rId20"/>
    <p:sldId id="427" r:id="rId21"/>
    <p:sldId id="368" r:id="rId22"/>
    <p:sldId id="429" r:id="rId23"/>
    <p:sldId id="370" r:id="rId24"/>
    <p:sldId id="430" r:id="rId25"/>
    <p:sldId id="463" r:id="rId26"/>
    <p:sldId id="465" r:id="rId27"/>
    <p:sldId id="466" r:id="rId28"/>
    <p:sldId id="468" r:id="rId29"/>
    <p:sldId id="469" r:id="rId30"/>
    <p:sldId id="470" r:id="rId31"/>
    <p:sldId id="316" r:id="rId32"/>
    <p:sldId id="434" r:id="rId33"/>
    <p:sldId id="318" r:id="rId34"/>
    <p:sldId id="432" r:id="rId35"/>
    <p:sldId id="473" r:id="rId36"/>
    <p:sldId id="474" r:id="rId37"/>
    <p:sldId id="405" r:id="rId38"/>
    <p:sldId id="472" r:id="rId39"/>
    <p:sldId id="471" r:id="rId40"/>
    <p:sldId id="476" r:id="rId41"/>
    <p:sldId id="455" r:id="rId42"/>
    <p:sldId id="456" r:id="rId43"/>
    <p:sldId id="457" r:id="rId44"/>
    <p:sldId id="458" r:id="rId45"/>
    <p:sldId id="459" r:id="rId46"/>
    <p:sldId id="460" r:id="rId47"/>
    <p:sldId id="461" r:id="rId48"/>
    <p:sldId id="462" r:id="rId49"/>
    <p:sldId id="295" r:id="rId50"/>
  </p:sldIdLst>
  <p:sldSz cx="9144000" cy="6858000" type="screen4x3"/>
  <p:notesSz cx="6858000" cy="9144000"/>
  <p:embeddedFontLst>
    <p:embeddedFont>
      <p:font typeface="Angsana New" pitchFamily="18" charset="-34"/>
      <p:regular r:id="rId52"/>
      <p:bold r:id="rId53"/>
      <p:italic r:id="rId54"/>
      <p:boldItalic r:id="rId55"/>
    </p:embeddedFont>
    <p:embeddedFont>
      <p:font typeface="TH SarabunPSK" charset="-34"/>
      <p:regular r:id="rId56"/>
      <p:bold r:id="rId57"/>
      <p:italic r:id="rId58"/>
      <p:boldItalic r:id="rId59"/>
    </p:embeddedFont>
    <p:embeddedFont>
      <p:font typeface="Gulim" pitchFamily="34" charset="-127"/>
      <p:regular r:id="rId60"/>
    </p:embeddedFont>
    <p:embeddedFont>
      <p:font typeface="Calibri" pitchFamily="34" charset="0"/>
      <p:regular r:id="rId61"/>
      <p:bold r:id="rId62"/>
      <p:italic r:id="rId63"/>
      <p:boldItalic r:id="rId64"/>
    </p:embeddedFont>
    <p:embeddedFont>
      <p:font typeface="Cordia New" pitchFamily="34" charset="-34"/>
      <p:regular r:id="rId65"/>
      <p:bold r:id="rId66"/>
      <p:italic r:id="rId67"/>
      <p:boldItalic r:id="rId68"/>
    </p:embeddedFont>
    <p:embeddedFont>
      <p:font typeface="Malgun Gothic" pitchFamily="34" charset="-127"/>
      <p:regular r:id="rId69"/>
      <p:bold r:id="rId70"/>
    </p:embeddedFont>
    <p:embeddedFont>
      <p:font typeface="Arial Black" pitchFamily="34" charset="0"/>
      <p:bold r:id="rId71"/>
    </p:embeddedFont>
    <p:embeddedFont>
      <p:font typeface="Impact" pitchFamily="34" charset="0"/>
      <p:regular r:id="rId72"/>
    </p:embeddedFont>
  </p:embeddedFontLst>
  <p:defaultTextStyle>
    <a:defPPr>
      <a:defRPr lang="th-TH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ngsana New" charset="-34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ngsana New" charset="-34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ngsana New" charset="-34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ngsana New" charset="-34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ngsana New" charset="-34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ngsana New" charset="-34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ngsana New" charset="-34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ngsana New" charset="-34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ngsana New" charset="-3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9167" autoAdjust="0"/>
  </p:normalViewPr>
  <p:slideViewPr>
    <p:cSldViewPr>
      <p:cViewPr varScale="1">
        <p:scale>
          <a:sx n="74" d="100"/>
          <a:sy n="74" d="100"/>
        </p:scale>
        <p:origin x="-126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4.fntdata"/><Relationship Id="rId63" Type="http://schemas.openxmlformats.org/officeDocument/2006/relationships/font" Target="fonts/font12.fntdata"/><Relationship Id="rId68" Type="http://schemas.openxmlformats.org/officeDocument/2006/relationships/font" Target="fonts/font17.fntdata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font" Target="fonts/font20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2.fntdata"/><Relationship Id="rId58" Type="http://schemas.openxmlformats.org/officeDocument/2006/relationships/font" Target="fonts/font7.fntdata"/><Relationship Id="rId66" Type="http://schemas.openxmlformats.org/officeDocument/2006/relationships/font" Target="fonts/font15.fntdata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6.fntdata"/><Relationship Id="rId61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1.fntdata"/><Relationship Id="rId60" Type="http://schemas.openxmlformats.org/officeDocument/2006/relationships/font" Target="fonts/font9.fntdata"/><Relationship Id="rId65" Type="http://schemas.openxmlformats.org/officeDocument/2006/relationships/font" Target="fonts/font14.fntdata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5.fntdata"/><Relationship Id="rId64" Type="http://schemas.openxmlformats.org/officeDocument/2006/relationships/font" Target="fonts/font13.fntdata"/><Relationship Id="rId69" Type="http://schemas.openxmlformats.org/officeDocument/2006/relationships/font" Target="fonts/font18.fntdata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72" Type="http://schemas.openxmlformats.org/officeDocument/2006/relationships/font" Target="fonts/font21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8.fntdata"/><Relationship Id="rId67" Type="http://schemas.openxmlformats.org/officeDocument/2006/relationships/font" Target="fonts/font16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3.fntdata"/><Relationship Id="rId62" Type="http://schemas.openxmlformats.org/officeDocument/2006/relationships/font" Target="fonts/font11.fntdata"/><Relationship Id="rId70" Type="http://schemas.openxmlformats.org/officeDocument/2006/relationships/font" Target="fonts/font19.fntdata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th-TH"/>
  <c:chart>
    <c:title>
      <c:layout/>
    </c:title>
    <c:plotArea>
      <c:layout>
        <c:manualLayout>
          <c:layoutTarget val="inner"/>
          <c:xMode val="edge"/>
          <c:yMode val="edge"/>
          <c:x val="0.12056971784776903"/>
          <c:y val="0.28485851377952776"/>
          <c:w val="0.47303248031496087"/>
          <c:h val="0.709548720472441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Number of Users</c:v>
                </c:pt>
              </c:strCache>
            </c:strRef>
          </c:tx>
          <c:explosion val="25"/>
          <c:dPt>
            <c:idx val="3"/>
            <c:explosion val="0"/>
          </c:dPt>
          <c:dLbls>
            <c:showVal val="1"/>
            <c:showLeaderLines val="1"/>
          </c:dLbls>
          <c:cat>
            <c:strRef>
              <c:f>Sheet1!$A$2:$A$5</c:f>
              <c:strCache>
                <c:ptCount val="4"/>
                <c:pt idx="0">
                  <c:v>802.11bg</c:v>
                </c:pt>
                <c:pt idx="1">
                  <c:v>802.11b</c:v>
                </c:pt>
                <c:pt idx="2">
                  <c:v>802.11n (5GHz)</c:v>
                </c:pt>
                <c:pt idx="3">
                  <c:v>802.11g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3300</c:v>
                </c:pt>
                <c:pt idx="1">
                  <c:v>118</c:v>
                </c:pt>
                <c:pt idx="2">
                  <c:v>93</c:v>
                </c:pt>
                <c:pt idx="3">
                  <c:v>17965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th-TH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th-TH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Number of Users</c:v>
                </c:pt>
              </c:strCache>
            </c:strRef>
          </c:tx>
          <c:explosion val="25"/>
          <c:dLbls>
            <c:showVal val="1"/>
            <c:showLeaderLines val="1"/>
          </c:dLbls>
          <c:cat>
            <c:strRef>
              <c:f>Sheet1!$A$2:$A$5</c:f>
              <c:strCache>
                <c:ptCount val="4"/>
                <c:pt idx="0">
                  <c:v>802.11bg</c:v>
                </c:pt>
                <c:pt idx="1">
                  <c:v>802.11n (5GHz)</c:v>
                </c:pt>
                <c:pt idx="2">
                  <c:v>802.11b</c:v>
                </c:pt>
                <c:pt idx="3">
                  <c:v>802.11g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2873</c:v>
                </c:pt>
                <c:pt idx="1">
                  <c:v>40</c:v>
                </c:pt>
                <c:pt idx="2">
                  <c:v>91</c:v>
                </c:pt>
                <c:pt idx="3">
                  <c:v>18778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th-TH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BAE49F3-D154-4E5C-806C-F2E5C2D565B2}" type="datetimeFigureOut">
              <a:rPr lang="th-TH"/>
              <a:pPr>
                <a:defRPr/>
              </a:pPr>
              <a:t>09/10/55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th-TH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th-TH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9A554D6-EF0B-4FB6-9538-E0EF578627D8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h-TH" smtClean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9456C9B-C83D-4F9D-B30A-78AADB06F25E}" type="slidenum">
              <a:rPr lang="ko-KR" altLang="en-US">
                <a:cs typeface="Cordia New" pitchFamily="34" charset="-34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US" altLang="ko-KR">
              <a:cs typeface="Cordia New" pitchFamily="34" charset="-34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h-TH" smtClean="0"/>
          </a:p>
        </p:txBody>
      </p:sp>
      <p:sp>
        <p:nvSpPr>
          <p:cNvPr id="75779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CE388A-AF84-4197-8D4B-808A2EE69956}" type="slidenum">
              <a:rPr lang="ko-KR" altLang="en-US">
                <a:cs typeface="Cordia New" pitchFamily="34" charset="-34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en-US" altLang="ko-KR">
              <a:cs typeface="Cordia New" pitchFamily="34" charset="-34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h-TH" smtClean="0"/>
          </a:p>
        </p:txBody>
      </p:sp>
      <p:sp>
        <p:nvSpPr>
          <p:cNvPr id="77827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86DC86-E19E-4D75-AB6D-C872A1359658}" type="slidenum">
              <a:rPr lang="ko-KR" altLang="en-US">
                <a:cs typeface="Cordia New" pitchFamily="34" charset="-34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en-US" altLang="ko-KR">
              <a:cs typeface="Cordia New" pitchFamily="34" charset="-34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h-TH" smtClean="0"/>
          </a:p>
        </p:txBody>
      </p:sp>
      <p:sp>
        <p:nvSpPr>
          <p:cNvPr id="79875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1C2D10A-DD89-47F0-9391-2BDB30E1F7FE}" type="slidenum">
              <a:rPr lang="ko-KR" altLang="en-US">
                <a:cs typeface="Cordia New" pitchFamily="34" charset="-34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en-US" altLang="ko-KR">
              <a:cs typeface="Cordia New" pitchFamily="34" charset="-34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h-TH" smtClean="0"/>
          </a:p>
        </p:txBody>
      </p:sp>
      <p:sp>
        <p:nvSpPr>
          <p:cNvPr id="81923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3699639-166C-4E6C-9D31-35AD83C7B241}" type="slidenum">
              <a:rPr lang="ko-KR" altLang="en-US">
                <a:cs typeface="Cordia New" pitchFamily="34" charset="-34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en-US" altLang="ko-KR">
              <a:cs typeface="Cordia New" pitchFamily="34" charset="-34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h-TH" smtClean="0"/>
          </a:p>
        </p:txBody>
      </p:sp>
      <p:sp>
        <p:nvSpPr>
          <p:cNvPr id="83971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1125424-D99E-4525-9825-25EEECCAB98D}" type="slidenum">
              <a:rPr lang="ko-KR" altLang="en-US">
                <a:cs typeface="Cordia New" pitchFamily="34" charset="-34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en-US" altLang="ko-KR">
              <a:cs typeface="Cordia New" pitchFamily="34" charset="-34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cs typeface="Cordia New" pitchFamily="34" charset="-34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0EF6C4F7-0501-4743-86F1-9022791DFE87}" type="slidenum">
              <a:rPr lang="ko-KR" altLang="en-US" sz="1200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en-US" altLang="ko-KR" sz="120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cs typeface="Cordia New" pitchFamily="34" charset="-34"/>
            </a:endParaRPr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9EB8F20-9E89-4765-A241-C57E13814FB5}" type="slidenum">
              <a:rPr lang="ko-KR" altLang="en-US" sz="1200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en-US" altLang="ko-KR" sz="120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cs typeface="Cordia New" pitchFamily="34" charset="-34"/>
            </a:endParaRPr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ADBFE163-5271-4099-BF39-6365B704A3F0}" type="slidenum">
              <a:rPr lang="ko-KR" altLang="en-US" sz="1200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en-US" altLang="ko-KR" sz="120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h-TH" smtClean="0"/>
          </a:p>
        </p:txBody>
      </p:sp>
      <p:sp>
        <p:nvSpPr>
          <p:cNvPr id="88067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735593-2B2B-40DA-A74E-5D13AB8C511E}" type="slidenum">
              <a:rPr lang="ko-KR" altLang="en-US">
                <a:cs typeface="Cordia New" pitchFamily="34" charset="-34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31</a:t>
            </a:fld>
            <a:endParaRPr lang="en-US" altLang="ko-KR">
              <a:cs typeface="Cordia New" pitchFamily="34" charset="-34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cs typeface="Cordia New" pitchFamily="34" charset="-34"/>
            </a:endParaRPr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B1D9923F-A034-48B5-82AB-37322D5D1930}" type="slidenum">
              <a:rPr lang="ko-KR" altLang="en-US" sz="1200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32</a:t>
            </a:fld>
            <a:endParaRPr lang="en-US" altLang="ko-KR" sz="120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h-TH" smtClean="0"/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21744FA-8C0E-4C03-9D60-B011C8888641}" type="slidenum">
              <a:rPr lang="ko-KR" altLang="en-US">
                <a:cs typeface="Cordia New" pitchFamily="34" charset="-34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US" altLang="ko-KR">
              <a:cs typeface="Cordia New" pitchFamily="34" charset="-34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52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h-TH" smtClean="0"/>
          </a:p>
        </p:txBody>
      </p:sp>
      <p:sp>
        <p:nvSpPr>
          <p:cNvPr id="95235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EE77CC0-02F7-4E59-9B77-945B5ECC5328}" type="slidenum">
              <a:rPr lang="ko-KR" altLang="en-US">
                <a:cs typeface="Cordia New" pitchFamily="34" charset="-34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33</a:t>
            </a:fld>
            <a:endParaRPr lang="en-US" altLang="ko-KR">
              <a:cs typeface="Cordia New" pitchFamily="34" charset="-34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77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h-TH" smtClean="0"/>
          </a:p>
        </p:txBody>
      </p:sp>
      <p:sp>
        <p:nvSpPr>
          <p:cNvPr id="117763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49C1AF1-7507-4FA6-AA0E-759C5EAE2244}" type="slidenum">
              <a:rPr lang="ko-KR" altLang="en-US">
                <a:cs typeface="Cordia New" pitchFamily="34" charset="-34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34</a:t>
            </a:fld>
            <a:endParaRPr lang="en-US" altLang="ko-KR">
              <a:cs typeface="Cordia New" pitchFamily="34" charset="-34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>
              <a:cs typeface="Cordia New" pitchFamily="34" charset="-34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9522805-7BC7-46A4-AC47-C2EFD28DC219}" type="slidenum">
              <a:rPr lang="ko-KR" altLang="en-US">
                <a:cs typeface="Cordia New" pitchFamily="34" charset="-34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35</a:t>
            </a:fld>
            <a:endParaRPr lang="en-US" altLang="ko-KR">
              <a:cs typeface="Cordia New" pitchFamily="34" charset="-34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>
              <a:cs typeface="Cordia New" pitchFamily="34" charset="-34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9522805-7BC7-46A4-AC47-C2EFD28DC219}" type="slidenum">
              <a:rPr lang="ko-KR" altLang="en-US">
                <a:cs typeface="Cordia New" pitchFamily="34" charset="-34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36</a:t>
            </a:fld>
            <a:endParaRPr lang="en-US" altLang="ko-KR">
              <a:cs typeface="Cordia New" pitchFamily="34" charset="-34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800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h-TH" smtClean="0"/>
          </a:p>
        </p:txBody>
      </p:sp>
      <p:sp>
        <p:nvSpPr>
          <p:cNvPr id="128003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01C144-DB3E-47A1-8398-567E293FE3C9}" type="slidenum">
              <a:rPr lang="ko-KR" altLang="en-US">
                <a:cs typeface="Cordia New" pitchFamily="34" charset="-34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37</a:t>
            </a:fld>
            <a:endParaRPr lang="en-US" altLang="ko-KR">
              <a:cs typeface="Cordia New" pitchFamily="34" charset="-34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800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h-TH" smtClean="0"/>
          </a:p>
        </p:txBody>
      </p:sp>
      <p:sp>
        <p:nvSpPr>
          <p:cNvPr id="128003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01C144-DB3E-47A1-8398-567E293FE3C9}" type="slidenum">
              <a:rPr lang="ko-KR" altLang="en-US">
                <a:cs typeface="Cordia New" pitchFamily="34" charset="-34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38</a:t>
            </a:fld>
            <a:endParaRPr lang="en-US" altLang="ko-KR">
              <a:cs typeface="Cordia New" pitchFamily="34" charset="-34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cs typeface="Cordia New" pitchFamily="34" charset="-34"/>
            </a:endParaRPr>
          </a:p>
        </p:txBody>
      </p:sp>
      <p:sp>
        <p:nvSpPr>
          <p:cNvPr id="788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D84C57EC-A6C0-44DA-9E99-058E97359B2B}" type="slidenum">
              <a:rPr lang="ko-KR" altLang="en-US" sz="1200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39</a:t>
            </a:fld>
            <a:endParaRPr lang="en-US" altLang="ko-KR" sz="120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cs typeface="Cordia New" pitchFamily="34" charset="-34"/>
            </a:endParaRPr>
          </a:p>
        </p:txBody>
      </p:sp>
      <p:sp>
        <p:nvSpPr>
          <p:cNvPr id="788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D84C57EC-A6C0-44DA-9E99-058E97359B2B}" type="slidenum">
              <a:rPr lang="ko-KR" altLang="en-US" sz="1200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40</a:t>
            </a:fld>
            <a:endParaRPr lang="en-US" altLang="ko-KR" sz="120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cs typeface="Cordia New" pitchFamily="34" charset="-34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AF35B2E-6C33-40A3-BC39-49A15B8AC642}" type="slidenum">
              <a:rPr lang="ko-KR" altLang="en-US" smtClean="0">
                <a:cs typeface="Angsana New" charset="-34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43</a:t>
            </a:fld>
            <a:endParaRPr lang="en-US" altLang="ko-KR" smtClean="0">
              <a:cs typeface="Angsana New" charset="-34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cs typeface="Cordia New" pitchFamily="34" charset="-34"/>
            </a:endParaRPr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56D44F9-3E5C-4B79-B61D-1B1DF0FB65D7}" type="slidenum">
              <a:rPr lang="ko-KR" altLang="en-US" smtClean="0">
                <a:cs typeface="Angsana New" charset="-34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44</a:t>
            </a:fld>
            <a:endParaRPr lang="en-US" altLang="ko-KR" smtClean="0">
              <a:cs typeface="Angsana New" charset="-34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h-TH" smtClean="0"/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5B7BD32-66DC-4161-9999-86E71FB5533E}" type="slidenum">
              <a:rPr lang="ko-KR" altLang="en-US">
                <a:cs typeface="Cordia New" pitchFamily="34" charset="-34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US" altLang="ko-KR">
              <a:cs typeface="Cordia New" pitchFamily="34" charset="-34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cs typeface="Cordia New" pitchFamily="34" charset="-34"/>
            </a:endParaRPr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311055F-9B8E-447A-A850-A3CD4C4BCC3C}" type="slidenum">
              <a:rPr lang="ko-KR" altLang="en-US" smtClean="0">
                <a:cs typeface="Angsana New" charset="-34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45</a:t>
            </a:fld>
            <a:endParaRPr lang="en-US" altLang="ko-KR" smtClean="0">
              <a:cs typeface="Angsana New" charset="-34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cs typeface="Cordia New" pitchFamily="34" charset="-34"/>
            </a:endParaRPr>
          </a:p>
        </p:txBody>
      </p:sp>
      <p:sp>
        <p:nvSpPr>
          <p:cNvPr id="2355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DD4C97F-5309-4921-AEF1-E2F67F955309}" type="slidenum">
              <a:rPr lang="ko-KR" altLang="en-US" smtClean="0">
                <a:cs typeface="Angsana New" charset="-34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46</a:t>
            </a:fld>
            <a:endParaRPr lang="en-US" altLang="ko-KR" smtClean="0">
              <a:cs typeface="Angsana New" charset="-34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cs typeface="Cordia New" pitchFamily="34" charset="-34"/>
            </a:endParaRPr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410479B-7D4D-4402-A8C5-4CA563D5EDF3}" type="slidenum">
              <a:rPr lang="ko-KR" altLang="en-US" smtClean="0">
                <a:cs typeface="Angsana New" charset="-34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47</a:t>
            </a:fld>
            <a:endParaRPr lang="en-US" altLang="ko-KR" smtClean="0">
              <a:cs typeface="Angsana New" charset="-34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cs typeface="Cordia New" pitchFamily="34" charset="-34"/>
            </a:endParaRPr>
          </a:p>
        </p:txBody>
      </p:sp>
      <p:sp>
        <p:nvSpPr>
          <p:cNvPr id="552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41EBBA5-4BE7-4F60-AD49-FE91A2132A4B}" type="slidenum">
              <a:rPr lang="ko-KR" altLang="en-US" smtClean="0">
                <a:cs typeface="Angsana New" charset="-34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48</a:t>
            </a:fld>
            <a:endParaRPr lang="en-US" altLang="ko-KR" smtClean="0">
              <a:cs typeface="Angsana New" charset="-34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h-TH" smtClean="0"/>
          </a:p>
        </p:txBody>
      </p:sp>
      <p:sp>
        <p:nvSpPr>
          <p:cNvPr id="28675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F9277A3-87B1-4952-8731-A11C56C6A389}" type="slidenum">
              <a:rPr lang="ko-KR" altLang="en-US">
                <a:cs typeface="Cordia New" pitchFamily="34" charset="-34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n-US" altLang="ko-KR">
              <a:cs typeface="Cordia New" pitchFamily="34" charset="-34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h-TH" smtClean="0"/>
          </a:p>
        </p:txBody>
      </p:sp>
      <p:sp>
        <p:nvSpPr>
          <p:cNvPr id="30723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FD85813-AB38-4DC5-B53D-82BFF4EE8A50}" type="slidenum">
              <a:rPr lang="ko-KR" altLang="en-US">
                <a:cs typeface="Cordia New" pitchFamily="34" charset="-34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n-US" altLang="ko-KR">
              <a:cs typeface="Cordia New" pitchFamily="34" charset="-34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cs typeface="Cordia New" pitchFamily="34" charset="-34"/>
            </a:endParaRPr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C6292B6E-C3A6-4A48-92AF-BD06E893B83A}" type="slidenum">
              <a:rPr lang="ko-KR" altLang="en-US" sz="1200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 altLang="ko-KR" sz="120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cs typeface="Cordia New" pitchFamily="34" charset="-34"/>
            </a:endParaRPr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CC559FC4-7C21-44BB-92B2-4C2E63F01B24}" type="slidenum">
              <a:rPr lang="ko-KR" altLang="en-US" sz="1200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US" altLang="ko-KR" sz="120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h-TH" smtClean="0"/>
          </a:p>
        </p:txBody>
      </p:sp>
      <p:sp>
        <p:nvSpPr>
          <p:cNvPr id="69635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D9C33B-910A-4DE2-937C-8F8D7971F692}" type="slidenum">
              <a:rPr lang="ko-KR" altLang="en-US">
                <a:cs typeface="Cordia New" pitchFamily="34" charset="-34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en-US" altLang="ko-KR">
              <a:cs typeface="Cordia New" pitchFamily="34" charset="-34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h-TH" smtClean="0"/>
          </a:p>
        </p:txBody>
      </p:sp>
      <p:sp>
        <p:nvSpPr>
          <p:cNvPr id="73731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A0F0782-A9D1-4E58-A9D1-265D524EE193}" type="slidenum">
              <a:rPr lang="ko-KR" altLang="en-US">
                <a:cs typeface="Cordia New" pitchFamily="34" charset="-34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en-US" altLang="ko-KR">
              <a:cs typeface="Cordia New" pitchFamily="34" charset="-34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mju_stationary\ppt\ppt_head\ppt_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E:\mju_stationary\ppt\ref pic\mju_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8" y="5643563"/>
            <a:ext cx="1214437" cy="121443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6" name="กลุ่ม 11"/>
          <p:cNvGrpSpPr>
            <a:grpSpLocks/>
          </p:cNvGrpSpPr>
          <p:nvPr/>
        </p:nvGrpSpPr>
        <p:grpSpPr bwMode="auto">
          <a:xfrm>
            <a:off x="5294313" y="5929313"/>
            <a:ext cx="3349625" cy="569912"/>
            <a:chOff x="5294781" y="5929313"/>
            <a:chExt cx="3349157" cy="569448"/>
          </a:xfrm>
        </p:grpSpPr>
        <p:pic>
          <p:nvPicPr>
            <p:cNvPr id="7" name="Picture 8" descr="E:\mju_stationary\ppt\ref pic\text04.png"/>
            <p:cNvPicPr>
              <a:picLocks noChangeAspect="1" noChangeArrowheads="1"/>
            </p:cNvPicPr>
            <p:nvPr userDrawn="1"/>
          </p:nvPicPr>
          <p:blipFill>
            <a:blip r:embed="rId4" cstate="print">
              <a:lum bright="-82000"/>
              <a:grayscl/>
              <a:biLevel thresh="50000"/>
            </a:blip>
            <a:srcRect/>
            <a:stretch>
              <a:fillRect/>
            </a:stretch>
          </p:blipFill>
          <p:spPr bwMode="auto">
            <a:xfrm>
              <a:off x="5301130" y="5929313"/>
              <a:ext cx="3342808" cy="358483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" name="Picture 3" descr="E:\mju_stationary\ppt\ref pic\text.png"/>
            <p:cNvPicPr>
              <a:picLocks noChangeAspect="1" noChangeArrowheads="1"/>
            </p:cNvPicPr>
            <p:nvPr userDrawn="1"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294781" y="6349657"/>
              <a:ext cx="3322173" cy="1491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1971684" y="2714620"/>
            <a:ext cx="6672282" cy="727071"/>
          </a:xfrm>
        </p:spPr>
        <p:txBody>
          <a:bodyPr/>
          <a:lstStyle>
            <a:lvl1pPr algn="r"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th-TH" dirty="0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3228988" y="3513129"/>
            <a:ext cx="5414978" cy="614370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h-TH" dirty="0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9601C3-8F5A-440C-BB98-2268806DC4ED}" type="datetimeFigureOut">
              <a:rPr lang="th-TH"/>
              <a:pPr>
                <a:defRPr/>
              </a:pPr>
              <a:t>09/10/55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D7F904-520C-4F5B-BB8E-FEF6F271B6C0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3DBB07-7F59-4865-A151-24885D5D87E2}" type="datetimeFigureOut">
              <a:rPr lang="th-TH"/>
              <a:pPr>
                <a:defRPr/>
              </a:pPr>
              <a:t>09/10/55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17F3E7-4ADC-4614-8241-11E6E1356F24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mju_stationary\ppt\ppt_head\ppt_6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1"/>
            <a:ext cx="5572133" cy="6858001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5" name="สี่เหลี่ยมผืนผ้า 7"/>
          <p:cNvSpPr/>
          <p:nvPr/>
        </p:nvSpPr>
        <p:spPr>
          <a:xfrm>
            <a:off x="0" y="6454796"/>
            <a:ext cx="9144000" cy="428628"/>
          </a:xfrm>
          <a:prstGeom prst="rect">
            <a:avLst/>
          </a:prstGeom>
          <a:solidFill>
            <a:srgbClr val="7EC234">
              <a:alpha val="77000"/>
            </a:srgb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/>
          </a:p>
        </p:txBody>
      </p:sp>
      <p:sp>
        <p:nvSpPr>
          <p:cNvPr id="6" name="สี่เหลี่ยมผืนผ้า 8"/>
          <p:cNvSpPr/>
          <p:nvPr/>
        </p:nvSpPr>
        <p:spPr>
          <a:xfrm>
            <a:off x="-32" y="6383358"/>
            <a:ext cx="9144000" cy="142876"/>
          </a:xfrm>
          <a:prstGeom prst="rect">
            <a:avLst/>
          </a:prstGeom>
          <a:solidFill>
            <a:srgbClr val="7EC234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/>
          </a:p>
        </p:txBody>
      </p:sp>
      <p:pic>
        <p:nvPicPr>
          <p:cNvPr id="7" name="Picture 6" descr="E:\text0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1613" y="6507163"/>
            <a:ext cx="1870075" cy="20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2" descr="E:\mju_stationary\ppt\ref pic\text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4750" y="6475413"/>
            <a:ext cx="5214938" cy="23495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357290" y="274638"/>
            <a:ext cx="732951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1357290" y="1600200"/>
            <a:ext cx="7329510" cy="475775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 dirty="0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B89746-E6F2-4939-8486-4DEF8DC05576}" type="datetimeFigureOut">
              <a:rPr lang="th-TH"/>
              <a:pPr>
                <a:defRPr/>
              </a:pPr>
              <a:t>09/10/55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14E85-BA48-4560-B257-A32DFC6DEEEA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D4C617-A6E1-4D92-A3E1-B7E6A043B0CE}" type="datetimeFigureOut">
              <a:rPr lang="th-TH"/>
              <a:pPr>
                <a:defRPr/>
              </a:pPr>
              <a:t>09/10/55</a:t>
            </a:fld>
            <a:endParaRPr lang="th-TH"/>
          </a:p>
        </p:txBody>
      </p:sp>
      <p:sp>
        <p:nvSpPr>
          <p:cNvPr id="6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9DCAD1-1E28-4590-9957-028AA3C6E68D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ตัวยึด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ตัวยึดเนื้อหา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7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4EE0B9-BF22-4B63-B08B-DEFA69029431}" type="datetimeFigureOut">
              <a:rPr lang="th-TH"/>
              <a:pPr>
                <a:defRPr/>
              </a:pPr>
              <a:t>09/10/55</a:t>
            </a:fld>
            <a:endParaRPr lang="th-TH"/>
          </a:p>
        </p:txBody>
      </p:sp>
      <p:sp>
        <p:nvSpPr>
          <p:cNvPr id="8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9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83C3E0-D088-4FBB-8B81-6BB2F58FAEDB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22D7B1-77F3-4BBB-9C0D-70D188CF9654}" type="datetimeFigureOut">
              <a:rPr lang="th-TH"/>
              <a:pPr>
                <a:defRPr/>
              </a:pPr>
              <a:t>09/10/55</a:t>
            </a:fld>
            <a:endParaRPr lang="th-TH"/>
          </a:p>
        </p:txBody>
      </p:sp>
      <p:sp>
        <p:nvSpPr>
          <p:cNvPr id="4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163209-2747-4286-A390-CA62674320FA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2C52A7-420B-4FDF-9785-D67E504FD113}" type="datetimeFigureOut">
              <a:rPr lang="th-TH"/>
              <a:pPr>
                <a:defRPr/>
              </a:pPr>
              <a:t>09/10/55</a:t>
            </a:fld>
            <a:endParaRPr lang="th-TH"/>
          </a:p>
        </p:txBody>
      </p:sp>
      <p:sp>
        <p:nvSpPr>
          <p:cNvPr id="3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4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8DAABF-8C75-4CBB-BD63-5CF64ED8BCE9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196D87-C975-4E10-9219-5C99AEBB0776}" type="datetimeFigureOut">
              <a:rPr lang="th-TH"/>
              <a:pPr>
                <a:defRPr/>
              </a:pPr>
              <a:t>09/10/55</a:t>
            </a:fld>
            <a:endParaRPr lang="th-TH"/>
          </a:p>
        </p:txBody>
      </p:sp>
      <p:sp>
        <p:nvSpPr>
          <p:cNvPr id="6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BE5D33-5E98-456B-A304-D24795BE2E95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ตัวยึด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th-TH" noProof="0" smtClean="0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AD97DB-902E-4618-B767-EF7BCA694C39}" type="datetimeFigureOut">
              <a:rPr lang="th-TH"/>
              <a:pPr>
                <a:defRPr/>
              </a:pPr>
              <a:t>09/10/55</a:t>
            </a:fld>
            <a:endParaRPr lang="th-TH"/>
          </a:p>
        </p:txBody>
      </p:sp>
      <p:sp>
        <p:nvSpPr>
          <p:cNvPr id="6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C50D0-FE48-4123-999A-3F28A4C5D5F6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ตัวยึดชื่อเรื่อง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คลิกเพื่อแก้ไขลักษณะชื่อเรื่องต้นแบบ</a:t>
            </a:r>
          </a:p>
        </p:txBody>
      </p:sp>
      <p:sp>
        <p:nvSpPr>
          <p:cNvPr id="1027" name="ตัวยึดข้อความ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912BC1F-A03C-4E7A-A055-CD57AD632F9C}" type="datetimeFigureOut">
              <a:rPr lang="th-TH"/>
              <a:pPr>
                <a:defRPr/>
              </a:pPr>
              <a:t>09/10/55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AA097E3-BCB4-46F1-A4C6-C7C2411F7410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07" r:id="rId3"/>
    <p:sldLayoutId id="2147483706" r:id="rId4"/>
    <p:sldLayoutId id="2147483705" r:id="rId5"/>
    <p:sldLayoutId id="2147483704" r:id="rId6"/>
    <p:sldLayoutId id="2147483703" r:id="rId7"/>
    <p:sldLayoutId id="2147483702" r:id="rId8"/>
    <p:sldLayoutId id="2147483701" r:id="rId9"/>
    <p:sldLayoutId id="2147483700" r:id="rId10"/>
    <p:sldLayoutId id="2147483699" r:id="rId11"/>
  </p:sldLayoutIdLst>
  <p:transition>
    <p:dissolv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________Microsoft_Office_Excel_97-20031.xls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________Microsoft_Office_Excel_97-20032.xls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________Microsoft_Office_Excel_97-20033.xls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________Microsoft_Office_Excel_97-20034.xls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________Microsoft_Office_Excel_97-20035.xls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________Microsoft_Office_Excel_97-20036.xls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cid:image005.jpg@01CD8CFA.3D1DACC0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71675" y="2714625"/>
            <a:ext cx="6672263" cy="727075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 </a:t>
            </a:r>
            <a:endParaRPr lang="th-TH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28975" y="3513138"/>
            <a:ext cx="5414963" cy="614362"/>
          </a:xfrm>
        </p:spPr>
        <p:txBody>
          <a:bodyPr/>
          <a:lstStyle/>
          <a:p>
            <a:pPr eaLnBrk="1" hangingPunct="1">
              <a:buFont typeface="Arial" pitchFamily="34" charset="0"/>
              <a:buNone/>
              <a:defRPr/>
            </a:pPr>
            <a:endParaRPr lang="th-TH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4339" name="Picture 4" descr="PPTD471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4284663" y="2636838"/>
            <a:ext cx="4787900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th-TH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+mj-ea"/>
                <a:cs typeface="TH SarabunPSK" pitchFamily="34" charset="-34"/>
              </a:rPr>
              <a:t>งานระบบเครือข่าย</a:t>
            </a:r>
            <a:br>
              <a:rPr lang="th-TH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+mj-ea"/>
                <a:cs typeface="TH SarabunPSK" pitchFamily="34" charset="-34"/>
              </a:rPr>
            </a:br>
            <a:r>
              <a:rPr lang="th-TH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+mj-ea"/>
                <a:cs typeface="TH SarabunPSK" pitchFamily="34" charset="-34"/>
              </a:rPr>
              <a:t>และบริการอินเทอร์เน็ต</a:t>
            </a:r>
            <a:br>
              <a:rPr lang="th-TH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+mj-ea"/>
                <a:cs typeface="TH SarabunPSK" pitchFamily="34" charset="-34"/>
              </a:rPr>
            </a:br>
            <a:r>
              <a:rPr lang="en-U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+mj-ea"/>
                <a:cs typeface="TH SarabunPSK" pitchFamily="34" charset="-34"/>
              </a:rPr>
              <a:t>(</a:t>
            </a:r>
            <a:r>
              <a:rPr lang="en-U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H SarabunPSK" pitchFamily="34" charset="-34"/>
                <a:ea typeface="+mj-ea"/>
                <a:cs typeface="TH SarabunPSK" pitchFamily="34" charset="-34"/>
              </a:rPr>
              <a:t>Networking System and Internet Services )</a:t>
            </a:r>
            <a:endParaRPr lang="ko-KR" altLang="en-US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ea typeface="굴림" charset="-127"/>
              <a:cs typeface="TH SarabunPSK" pitchFamily="34" charset="-34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ช่องสัญญาณระบบเครือข่าย (</a:t>
            </a:r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Internet Bandwidth)</a:t>
            </a:r>
            <a:endParaRPr lang="th-TH" sz="4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0" name="Rectangle 4"/>
          <p:cNvSpPr>
            <a:spLocks noGrp="1" noChangeArrowheads="1"/>
          </p:cNvSpPr>
          <p:nvPr>
            <p:ph idx="1"/>
          </p:nvPr>
        </p:nvSpPr>
        <p:spPr>
          <a:xfrm>
            <a:off x="1042988" y="1071563"/>
            <a:ext cx="7850187" cy="5237162"/>
          </a:xfrm>
        </p:spPr>
        <p:txBody>
          <a:bodyPr/>
          <a:lstStyle/>
          <a:p>
            <a:pPr marL="0" lvl="1" indent="0" algn="thaiDist" eaLnBrk="1" hangingPunct="1"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3200" b="1" dirty="0" smtClean="0">
                <a:solidFill>
                  <a:srgbClr val="0D0D0D"/>
                </a:solidFill>
                <a:latin typeface="TH SarabunPSK" charset="-34"/>
                <a:cs typeface="TH SarabunPSK" charset="-34"/>
              </a:rPr>
              <a:t> Local Link </a:t>
            </a:r>
            <a:r>
              <a:rPr lang="th-TH" sz="3200" b="1" dirty="0" smtClean="0">
                <a:solidFill>
                  <a:srgbClr val="0D0D0D"/>
                </a:solidFill>
                <a:latin typeface="TH SarabunPSK" charset="-34"/>
                <a:cs typeface="TH SarabunPSK" charset="-34"/>
              </a:rPr>
              <a:t>ไปมหาวิทยาลัยแม่โจ้-แพร่ เฉลิมพระเกียรติ 10 </a:t>
            </a:r>
            <a:r>
              <a:rPr lang="en-US" sz="3200" b="1" dirty="0" smtClean="0">
                <a:solidFill>
                  <a:srgbClr val="0D0D0D"/>
                </a:solidFill>
                <a:latin typeface="TH SarabunPSK" charset="-34"/>
                <a:cs typeface="TH SarabunPSK" charset="-34"/>
              </a:rPr>
              <a:t>Mbps</a:t>
            </a:r>
          </a:p>
          <a:p>
            <a:pPr marL="0" lvl="1" indent="0" algn="thaiDist" eaLnBrk="1" hangingPunct="1">
              <a:buClr>
                <a:schemeClr val="tx1"/>
              </a:buClr>
              <a:buFont typeface="Arial" charset="0"/>
              <a:buNone/>
            </a:pPr>
            <a:r>
              <a:rPr lang="th-TH" b="1" dirty="0" smtClean="0">
                <a:latin typeface="TH SarabunPSK" charset="-34"/>
                <a:cs typeface="TH SarabunPSK" charset="-34"/>
              </a:rPr>
              <a:t>        เดือน สิงหาคม 2555 ปริมาณการใช้งานสูงสุดที่ 1</a:t>
            </a:r>
            <a:r>
              <a:rPr lang="en-US" b="1" dirty="0" smtClean="0">
                <a:latin typeface="TH SarabunPSK" charset="-34"/>
                <a:cs typeface="TH SarabunPSK" charset="-34"/>
              </a:rPr>
              <a:t>.</a:t>
            </a:r>
            <a:r>
              <a:rPr lang="th-TH" b="1" dirty="0" smtClean="0">
                <a:latin typeface="TH SarabunPSK" charset="-34"/>
                <a:cs typeface="TH SarabunPSK" charset="-34"/>
              </a:rPr>
              <a:t>26</a:t>
            </a:r>
            <a:r>
              <a:rPr lang="en-US" b="1" dirty="0" smtClean="0">
                <a:latin typeface="TH SarabunPSK" charset="-34"/>
                <a:cs typeface="TH SarabunPSK" charset="-34"/>
              </a:rPr>
              <a:t> Mbps</a:t>
            </a:r>
            <a:r>
              <a:rPr lang="th-TH" b="1" dirty="0" smtClean="0">
                <a:latin typeface="TH SarabunPSK" charset="-34"/>
                <a:cs typeface="TH SarabunPSK" charset="-34"/>
              </a:rPr>
              <a:t>*</a:t>
            </a:r>
            <a:endParaRPr lang="th-TH" b="1" dirty="0" smtClean="0">
              <a:solidFill>
                <a:srgbClr val="0D0D0D"/>
              </a:solidFill>
              <a:latin typeface="TH SarabunPSK" charset="-34"/>
              <a:cs typeface="TH SarabunPSK" charset="-34"/>
            </a:endParaRPr>
          </a:p>
          <a:p>
            <a:pPr marL="0" lvl="1" indent="0" algn="thaiDist" eaLnBrk="1" hangingPunct="1">
              <a:buClr>
                <a:schemeClr val="tx1"/>
              </a:buClr>
              <a:buFont typeface="Arial" charset="0"/>
              <a:buNone/>
            </a:pPr>
            <a:endParaRPr lang="en-US" sz="3200" b="1" dirty="0" smtClean="0">
              <a:solidFill>
                <a:srgbClr val="0D0D0D"/>
              </a:solidFill>
              <a:latin typeface="TH SarabunPSK" charset="-34"/>
              <a:cs typeface="TH SarabunPSK" charset="-34"/>
            </a:endParaRPr>
          </a:p>
        </p:txBody>
      </p:sp>
      <p:pic>
        <p:nvPicPr>
          <p:cNvPr id="5" name="Picture 1" descr="C:\Documents and Settings\WRC2012\Desktop\ประชุม\phrae aug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348880"/>
            <a:ext cx="7704856" cy="324036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ช่องสัญญาณระบบเครือข่าย (</a:t>
            </a:r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Internet Bandwidth)</a:t>
            </a:r>
            <a:endParaRPr lang="th-TH" sz="4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0" name="Rectangle 4"/>
          <p:cNvSpPr>
            <a:spLocks noGrp="1" noChangeArrowheads="1"/>
          </p:cNvSpPr>
          <p:nvPr>
            <p:ph idx="1"/>
          </p:nvPr>
        </p:nvSpPr>
        <p:spPr>
          <a:xfrm>
            <a:off x="1042988" y="1071563"/>
            <a:ext cx="7850187" cy="5237162"/>
          </a:xfrm>
        </p:spPr>
        <p:txBody>
          <a:bodyPr/>
          <a:lstStyle/>
          <a:p>
            <a:pPr marL="0" lvl="1" indent="0" algn="thaiDist" eaLnBrk="1" hangingPunct="1"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3200" b="1" dirty="0" smtClean="0">
                <a:solidFill>
                  <a:srgbClr val="0D0D0D"/>
                </a:solidFill>
                <a:latin typeface="TH SarabunPSK" charset="-34"/>
                <a:cs typeface="TH SarabunPSK" charset="-34"/>
              </a:rPr>
              <a:t> Local Link </a:t>
            </a:r>
            <a:r>
              <a:rPr lang="th-TH" sz="3200" b="1" dirty="0" smtClean="0">
                <a:solidFill>
                  <a:srgbClr val="0D0D0D"/>
                </a:solidFill>
                <a:latin typeface="TH SarabunPSK" charset="-34"/>
                <a:cs typeface="TH SarabunPSK" charset="-34"/>
              </a:rPr>
              <a:t>ไปมหาวิทยาลัยแม่โจ้-แพร่ เฉลิมพระเกียรติ 10 </a:t>
            </a:r>
            <a:r>
              <a:rPr lang="en-US" sz="3200" b="1" dirty="0" smtClean="0">
                <a:solidFill>
                  <a:srgbClr val="0D0D0D"/>
                </a:solidFill>
                <a:latin typeface="TH SarabunPSK" charset="-34"/>
                <a:cs typeface="TH SarabunPSK" charset="-34"/>
              </a:rPr>
              <a:t>Mbps</a:t>
            </a:r>
          </a:p>
          <a:p>
            <a:pPr marL="0" lvl="1" indent="0" algn="thaiDist" eaLnBrk="1" hangingPunct="1">
              <a:buClr>
                <a:schemeClr val="tx1"/>
              </a:buClr>
              <a:buFont typeface="Arial" charset="0"/>
              <a:buNone/>
            </a:pPr>
            <a:r>
              <a:rPr lang="th-TH" b="1" dirty="0" smtClean="0">
                <a:latin typeface="TH SarabunPSK" charset="-34"/>
                <a:cs typeface="TH SarabunPSK" charset="-34"/>
              </a:rPr>
              <a:t>       เดือน กันยายน 2555 ปริมาณการใช้งานสูงสุดที่ </a:t>
            </a:r>
            <a:r>
              <a:rPr lang="en-US" b="1" dirty="0" smtClean="0">
                <a:latin typeface="TH SarabunPSK" charset="-34"/>
                <a:cs typeface="TH SarabunPSK" charset="-34"/>
              </a:rPr>
              <a:t>1</a:t>
            </a:r>
            <a:r>
              <a:rPr lang="th-TH" b="1" dirty="0" smtClean="0">
                <a:latin typeface="TH SarabunPSK" charset="-34"/>
                <a:cs typeface="TH SarabunPSK" charset="-34"/>
              </a:rPr>
              <a:t>.55</a:t>
            </a:r>
            <a:r>
              <a:rPr lang="en-US" b="1" dirty="0" smtClean="0">
                <a:latin typeface="TH SarabunPSK" charset="-34"/>
                <a:cs typeface="TH SarabunPSK" charset="-34"/>
              </a:rPr>
              <a:t> Mbps</a:t>
            </a:r>
            <a:r>
              <a:rPr lang="th-TH" b="1" dirty="0" smtClean="0">
                <a:latin typeface="TH SarabunPSK" charset="-34"/>
                <a:cs typeface="TH SarabunPSK" charset="-34"/>
              </a:rPr>
              <a:t>*</a:t>
            </a:r>
            <a:endParaRPr lang="th-TH" b="1" dirty="0" smtClean="0">
              <a:solidFill>
                <a:srgbClr val="0D0D0D"/>
              </a:solidFill>
              <a:latin typeface="TH SarabunPSK" charset="-34"/>
              <a:cs typeface="TH SarabunPSK" charset="-34"/>
            </a:endParaRPr>
          </a:p>
          <a:p>
            <a:pPr marL="0" lvl="1" indent="0" algn="thaiDist" eaLnBrk="1" hangingPunct="1">
              <a:buClr>
                <a:schemeClr val="tx1"/>
              </a:buClr>
              <a:buFont typeface="Arial" charset="0"/>
              <a:buNone/>
            </a:pPr>
            <a:endParaRPr lang="en-US" sz="3200" b="1" dirty="0" smtClean="0">
              <a:solidFill>
                <a:srgbClr val="0D0D0D"/>
              </a:solidFill>
              <a:latin typeface="TH SarabunPSK" charset="-34"/>
              <a:cs typeface="TH SarabunPSK" charset="-34"/>
            </a:endParaRPr>
          </a:p>
        </p:txBody>
      </p:sp>
      <p:pic>
        <p:nvPicPr>
          <p:cNvPr id="63491" name="Picture 3" descr="C:\Documents and Settings\WRC2012\Desktop\ประชุม\phrae sep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348880"/>
            <a:ext cx="7344816" cy="316835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ช่องสัญญาณระบบเครือข่าย (</a:t>
            </a:r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Internet Bandwidth)</a:t>
            </a:r>
            <a:endParaRPr lang="th-TH" sz="4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0" name="Rectangle 4"/>
          <p:cNvSpPr>
            <a:spLocks noGrp="1" noChangeArrowheads="1"/>
          </p:cNvSpPr>
          <p:nvPr>
            <p:ph idx="1"/>
          </p:nvPr>
        </p:nvSpPr>
        <p:spPr>
          <a:xfrm>
            <a:off x="1042988" y="1071563"/>
            <a:ext cx="7850187" cy="5237162"/>
          </a:xfrm>
        </p:spPr>
        <p:txBody>
          <a:bodyPr/>
          <a:lstStyle/>
          <a:p>
            <a:pPr marL="539750" lvl="1" indent="-357188" algn="thaiDist" eaLnBrk="1" hangingPunct="1"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3200" b="1" dirty="0" smtClean="0">
                <a:solidFill>
                  <a:srgbClr val="0D0D0D"/>
                </a:solidFill>
                <a:latin typeface="TH SarabunPSK" charset="-34"/>
                <a:cs typeface="TH SarabunPSK" charset="-34"/>
              </a:rPr>
              <a:t>Local Link </a:t>
            </a:r>
            <a:r>
              <a:rPr lang="th-TH" sz="3200" b="1" dirty="0" smtClean="0">
                <a:solidFill>
                  <a:srgbClr val="0D0D0D"/>
                </a:solidFill>
                <a:latin typeface="TH SarabunPSK" charset="-34"/>
                <a:cs typeface="TH SarabunPSK" charset="-34"/>
              </a:rPr>
              <a:t>ไปมหาวิทยาลัยแม่โจ้-ชุมพร 10 </a:t>
            </a:r>
            <a:r>
              <a:rPr lang="en-US" sz="3200" b="1" dirty="0" smtClean="0">
                <a:solidFill>
                  <a:srgbClr val="0D0D0D"/>
                </a:solidFill>
                <a:latin typeface="TH SarabunPSK" charset="-34"/>
                <a:cs typeface="TH SarabunPSK" charset="-34"/>
              </a:rPr>
              <a:t>Mbps</a:t>
            </a:r>
            <a:r>
              <a:rPr lang="th-TH" sz="3200" b="1" dirty="0" smtClean="0">
                <a:solidFill>
                  <a:srgbClr val="0D0D0D"/>
                </a:solidFill>
                <a:latin typeface="TH SarabunPSK" charset="-34"/>
                <a:cs typeface="TH SarabunPSK" charset="-34"/>
              </a:rPr>
              <a:t> (</a:t>
            </a:r>
            <a:r>
              <a:rPr lang="en-US" sz="3200" b="1" dirty="0" smtClean="0">
                <a:solidFill>
                  <a:srgbClr val="0D0D0D"/>
                </a:solidFill>
                <a:latin typeface="TH SarabunPSK" charset="-34"/>
                <a:cs typeface="TH SarabunPSK" charset="-34"/>
              </a:rPr>
              <a:t>true</a:t>
            </a:r>
            <a:r>
              <a:rPr lang="th-TH" sz="3200" b="1" dirty="0" smtClean="0">
                <a:solidFill>
                  <a:srgbClr val="0D0D0D"/>
                </a:solidFill>
                <a:latin typeface="TH SarabunPSK" charset="-34"/>
                <a:cs typeface="TH SarabunPSK" charset="-34"/>
              </a:rPr>
              <a:t>)</a:t>
            </a:r>
          </a:p>
          <a:p>
            <a:pPr marL="539750" lvl="1" indent="-357188" algn="thaiDist" eaLnBrk="1" hangingPunct="1">
              <a:lnSpc>
                <a:spcPct val="80000"/>
              </a:lnSpc>
              <a:buClr>
                <a:schemeClr val="tx1"/>
              </a:buClr>
              <a:buFont typeface="Arial" charset="0"/>
              <a:buNone/>
            </a:pPr>
            <a:r>
              <a:rPr lang="th-TH" b="1" dirty="0" smtClean="0">
                <a:latin typeface="TH SarabunPSK" charset="-34"/>
                <a:cs typeface="TH SarabunPSK" charset="-34"/>
              </a:rPr>
              <a:t>	  เดือนสิงหาคม 2555 ปริมาณการใช้งานสูงสุดที่ </a:t>
            </a:r>
            <a:r>
              <a:rPr lang="en-US" b="1" dirty="0" smtClean="0">
                <a:latin typeface="TH SarabunPSK" charset="-34"/>
                <a:cs typeface="TH SarabunPSK" charset="-34"/>
              </a:rPr>
              <a:t>9.</a:t>
            </a:r>
            <a:r>
              <a:rPr lang="th-TH" b="1" dirty="0" smtClean="0">
                <a:latin typeface="TH SarabunPSK" charset="-34"/>
                <a:cs typeface="TH SarabunPSK" charset="-34"/>
              </a:rPr>
              <a:t>73</a:t>
            </a:r>
            <a:r>
              <a:rPr lang="en-US" b="1" dirty="0" smtClean="0">
                <a:latin typeface="TH SarabunPSK" charset="-34"/>
                <a:cs typeface="TH SarabunPSK" charset="-34"/>
              </a:rPr>
              <a:t> Mbps</a:t>
            </a:r>
            <a:r>
              <a:rPr lang="th-TH" b="1" dirty="0" smtClean="0">
                <a:latin typeface="TH SarabunPSK" charset="-34"/>
                <a:cs typeface="TH SarabunPSK" charset="-34"/>
              </a:rPr>
              <a:t>*</a:t>
            </a:r>
          </a:p>
          <a:p>
            <a:pPr marL="539750" lvl="1" indent="-357188" algn="thaiDist" eaLnBrk="1" hangingPunct="1">
              <a:lnSpc>
                <a:spcPct val="80000"/>
              </a:lnSpc>
              <a:buClr>
                <a:schemeClr val="tx1"/>
              </a:buClr>
              <a:buFont typeface="Arial" charset="0"/>
              <a:buNone/>
            </a:pPr>
            <a:endParaRPr lang="th-TH" b="1" dirty="0" smtClean="0">
              <a:solidFill>
                <a:srgbClr val="0D0D0D"/>
              </a:solidFill>
              <a:latin typeface="TH SarabunPSK" charset="-34"/>
              <a:cs typeface="TH SarabunPSK" charset="-34"/>
            </a:endParaRPr>
          </a:p>
          <a:p>
            <a:pPr marL="539750" lvl="1" indent="-357188" algn="thaiDist" eaLnBrk="1" hangingPunct="1">
              <a:lnSpc>
                <a:spcPct val="80000"/>
              </a:lnSpc>
              <a:buClr>
                <a:schemeClr val="tx1"/>
              </a:buClr>
              <a:buFont typeface="Arial" charset="0"/>
              <a:buNone/>
            </a:pPr>
            <a:endParaRPr lang="th-TH" b="1" dirty="0" smtClean="0">
              <a:solidFill>
                <a:srgbClr val="0D0D0D"/>
              </a:solidFill>
              <a:latin typeface="TH SarabunPSK" charset="-34"/>
              <a:cs typeface="TH SarabunPSK" charset="-34"/>
            </a:endParaRPr>
          </a:p>
          <a:p>
            <a:pPr marL="539750" lvl="1" indent="-357188" algn="thaiDist" eaLnBrk="1" hangingPunct="1">
              <a:lnSpc>
                <a:spcPct val="80000"/>
              </a:lnSpc>
              <a:buClr>
                <a:schemeClr val="tx1"/>
              </a:buClr>
              <a:buFont typeface="Arial" charset="0"/>
              <a:buNone/>
            </a:pPr>
            <a:endParaRPr lang="th-TH" b="1" dirty="0" smtClean="0">
              <a:solidFill>
                <a:srgbClr val="0D0D0D"/>
              </a:solidFill>
              <a:latin typeface="TH SarabunPSK" charset="-34"/>
              <a:cs typeface="TH SarabunPSK" charset="-34"/>
            </a:endParaRPr>
          </a:p>
          <a:p>
            <a:pPr marL="539750" lvl="1" indent="-357188" algn="thaiDist" eaLnBrk="1" hangingPunct="1">
              <a:lnSpc>
                <a:spcPct val="80000"/>
              </a:lnSpc>
              <a:buClr>
                <a:schemeClr val="tx1"/>
              </a:buClr>
              <a:buFont typeface="Arial" charset="0"/>
              <a:buNone/>
            </a:pPr>
            <a:endParaRPr lang="th-TH" b="1" dirty="0" smtClean="0">
              <a:solidFill>
                <a:srgbClr val="0D0D0D"/>
              </a:solidFill>
              <a:latin typeface="TH SarabunPSK" charset="-34"/>
              <a:cs typeface="TH SarabunPSK" charset="-34"/>
            </a:endParaRPr>
          </a:p>
          <a:p>
            <a:pPr marL="539750" lvl="1" indent="-357188" algn="thaiDist" eaLnBrk="1" hangingPunct="1">
              <a:lnSpc>
                <a:spcPct val="80000"/>
              </a:lnSpc>
              <a:buClr>
                <a:schemeClr val="tx1"/>
              </a:buClr>
              <a:buNone/>
            </a:pPr>
            <a:r>
              <a:rPr lang="th-TH" b="1" dirty="0" smtClean="0">
                <a:latin typeface="TH SarabunPSK" charset="-34"/>
                <a:cs typeface="TH SarabunPSK" charset="-34"/>
              </a:rPr>
              <a:t>      เดือน กันยายน 2555 ปริมาณการใช้งานสูงสุดที่ 13.2</a:t>
            </a:r>
            <a:r>
              <a:rPr lang="en-US" b="1" dirty="0" smtClean="0">
                <a:latin typeface="TH SarabunPSK" charset="-34"/>
                <a:cs typeface="TH SarabunPSK" charset="-34"/>
              </a:rPr>
              <a:t>7 Mbps</a:t>
            </a:r>
            <a:r>
              <a:rPr lang="th-TH" b="1" dirty="0" smtClean="0">
                <a:latin typeface="TH SarabunPSK" charset="-34"/>
                <a:cs typeface="TH SarabunPSK" charset="-34"/>
              </a:rPr>
              <a:t>*</a:t>
            </a:r>
            <a:endParaRPr lang="th-TH" b="1" dirty="0" smtClean="0">
              <a:solidFill>
                <a:srgbClr val="0D0D0D"/>
              </a:solidFill>
              <a:latin typeface="TH SarabunPSK" charset="-34"/>
              <a:cs typeface="TH SarabunPSK" charset="-34"/>
            </a:endParaRPr>
          </a:p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</a:pPr>
            <a:endParaRPr lang="th-TH" b="1" dirty="0" smtClean="0">
              <a:solidFill>
                <a:srgbClr val="0D0D0D"/>
              </a:solidFill>
              <a:latin typeface="TH SarabunPSK" charset="-34"/>
              <a:cs typeface="TH SarabunPSK" charset="-34"/>
            </a:endParaRPr>
          </a:p>
        </p:txBody>
      </p:sp>
      <p:pic>
        <p:nvPicPr>
          <p:cNvPr id="62465" name="Picture 1" descr="C:\Documents and Settings\WRC2012\Desktop\ประชุม\CP aug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060848"/>
            <a:ext cx="7200800" cy="1728192"/>
          </a:xfrm>
          <a:prstGeom prst="rect">
            <a:avLst/>
          </a:prstGeom>
          <a:noFill/>
        </p:spPr>
      </p:pic>
      <p:pic>
        <p:nvPicPr>
          <p:cNvPr id="5" name="Picture 1" descr="C:\Documents and Settings\WRC2012\Desktop\ประชุม\CP sep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4365104"/>
            <a:ext cx="7128792" cy="1944216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ช่องสัญญาณระบบเครือข่าย (</a:t>
            </a:r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Internet Bandwidth)</a:t>
            </a:r>
            <a:endParaRPr lang="th-TH" sz="4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0" name="Rectangle 4"/>
          <p:cNvSpPr>
            <a:spLocks noGrp="1" noChangeArrowheads="1"/>
          </p:cNvSpPr>
          <p:nvPr>
            <p:ph idx="1"/>
          </p:nvPr>
        </p:nvSpPr>
        <p:spPr>
          <a:xfrm>
            <a:off x="1042988" y="836712"/>
            <a:ext cx="7850187" cy="5472013"/>
          </a:xfrm>
        </p:spPr>
        <p:txBody>
          <a:bodyPr/>
          <a:lstStyle/>
          <a:p>
            <a:pPr marL="539750" lvl="1" indent="-357188" algn="thaiDist" eaLnBrk="1" hangingPunct="1"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3200" b="1" dirty="0" smtClean="0">
                <a:solidFill>
                  <a:srgbClr val="0D0D0D"/>
                </a:solidFill>
                <a:latin typeface="TH SarabunPSK" charset="-34"/>
                <a:cs typeface="TH SarabunPSK" charset="-34"/>
              </a:rPr>
              <a:t>Local Link </a:t>
            </a:r>
            <a:r>
              <a:rPr lang="th-TH" sz="3200" b="1" dirty="0" smtClean="0">
                <a:solidFill>
                  <a:srgbClr val="0D0D0D"/>
                </a:solidFill>
                <a:latin typeface="TH SarabunPSK" charset="-34"/>
                <a:cs typeface="TH SarabunPSK" charset="-34"/>
              </a:rPr>
              <a:t>ไปมหาวิทยาลัยแม่โจ้-ชุมพร 10 </a:t>
            </a:r>
            <a:r>
              <a:rPr lang="en-US" sz="3200" b="1" dirty="0" smtClean="0">
                <a:solidFill>
                  <a:srgbClr val="0D0D0D"/>
                </a:solidFill>
                <a:latin typeface="TH SarabunPSK" charset="-34"/>
                <a:cs typeface="TH SarabunPSK" charset="-34"/>
              </a:rPr>
              <a:t>Mbps</a:t>
            </a:r>
            <a:r>
              <a:rPr lang="th-TH" sz="3200" b="1" dirty="0" smtClean="0">
                <a:solidFill>
                  <a:srgbClr val="0D0D0D"/>
                </a:solidFill>
                <a:latin typeface="TH SarabunPSK" charset="-34"/>
                <a:cs typeface="TH SarabunPSK" charset="-34"/>
              </a:rPr>
              <a:t> (</a:t>
            </a:r>
            <a:r>
              <a:rPr lang="en-US" sz="3200" b="1" dirty="0" smtClean="0">
                <a:solidFill>
                  <a:srgbClr val="0D0D0D"/>
                </a:solidFill>
                <a:latin typeface="TH SarabunPSK" charset="-34"/>
                <a:cs typeface="TH SarabunPSK" charset="-34"/>
              </a:rPr>
              <a:t>cat</a:t>
            </a:r>
            <a:r>
              <a:rPr lang="th-TH" sz="3200" b="1" dirty="0" smtClean="0">
                <a:solidFill>
                  <a:srgbClr val="0D0D0D"/>
                </a:solidFill>
                <a:latin typeface="TH SarabunPSK" charset="-34"/>
                <a:cs typeface="TH SarabunPSK" charset="-34"/>
              </a:rPr>
              <a:t>)</a:t>
            </a:r>
          </a:p>
          <a:p>
            <a:pPr marL="539750" lvl="1" indent="-357188" algn="thaiDist" eaLnBrk="1" hangingPunct="1">
              <a:lnSpc>
                <a:spcPct val="80000"/>
              </a:lnSpc>
              <a:buClr>
                <a:schemeClr val="tx1"/>
              </a:buClr>
              <a:buFont typeface="Arial" charset="0"/>
              <a:buNone/>
            </a:pPr>
            <a:r>
              <a:rPr lang="th-TH" sz="3200" b="1" dirty="0" smtClean="0">
                <a:latin typeface="TH SarabunPSK" charset="-34"/>
                <a:cs typeface="TH SarabunPSK" charset="-34"/>
              </a:rPr>
              <a:t>	เดือนสิงหาคม 2555 ปริมาณการใช้งานสูงสุดที่ </a:t>
            </a:r>
            <a:r>
              <a:rPr lang="en-US" sz="3200" b="1" dirty="0" smtClean="0">
                <a:latin typeface="TH SarabunPSK" charset="-34"/>
                <a:cs typeface="TH SarabunPSK" charset="-34"/>
              </a:rPr>
              <a:t>9.8</a:t>
            </a:r>
            <a:r>
              <a:rPr lang="th-TH" sz="3200" b="1" dirty="0" smtClean="0">
                <a:latin typeface="TH SarabunPSK" charset="-34"/>
                <a:cs typeface="TH SarabunPSK" charset="-34"/>
              </a:rPr>
              <a:t>3</a:t>
            </a:r>
            <a:r>
              <a:rPr lang="en-US" sz="3200" b="1" dirty="0" smtClean="0">
                <a:latin typeface="TH SarabunPSK" charset="-34"/>
                <a:cs typeface="TH SarabunPSK" charset="-34"/>
              </a:rPr>
              <a:t> Mbps</a:t>
            </a:r>
            <a:r>
              <a:rPr lang="th-TH" sz="3200" b="1" dirty="0" smtClean="0">
                <a:latin typeface="TH SarabunPSK" charset="-34"/>
                <a:cs typeface="TH SarabunPSK" charset="-34"/>
              </a:rPr>
              <a:t>*</a:t>
            </a:r>
          </a:p>
          <a:p>
            <a:pPr marL="539750" lvl="1" indent="-357188" algn="thaiDist" eaLnBrk="1" hangingPunct="1">
              <a:lnSpc>
                <a:spcPct val="80000"/>
              </a:lnSpc>
              <a:buClr>
                <a:schemeClr val="tx1"/>
              </a:buClr>
              <a:buFont typeface="Arial" charset="0"/>
              <a:buNone/>
            </a:pPr>
            <a:endParaRPr lang="th-TH" sz="3200" b="1" dirty="0" smtClean="0">
              <a:solidFill>
                <a:srgbClr val="0D0D0D"/>
              </a:solidFill>
              <a:latin typeface="TH SarabunPSK" charset="-34"/>
              <a:cs typeface="TH SarabunPSK" charset="-34"/>
            </a:endParaRPr>
          </a:p>
          <a:p>
            <a:pPr marL="539750" lvl="1" indent="-357188" algn="thaiDist" eaLnBrk="1" hangingPunct="1">
              <a:lnSpc>
                <a:spcPct val="80000"/>
              </a:lnSpc>
              <a:buClr>
                <a:schemeClr val="tx1"/>
              </a:buClr>
              <a:buFont typeface="Arial" charset="0"/>
              <a:buNone/>
            </a:pPr>
            <a:endParaRPr lang="th-TH" sz="3200" b="1" dirty="0" smtClean="0">
              <a:solidFill>
                <a:srgbClr val="0D0D0D"/>
              </a:solidFill>
              <a:latin typeface="TH SarabunPSK" charset="-34"/>
              <a:cs typeface="TH SarabunPSK" charset="-34"/>
            </a:endParaRPr>
          </a:p>
          <a:p>
            <a:pPr marL="539750" lvl="1" indent="-357188" algn="thaiDist" eaLnBrk="1" hangingPunct="1">
              <a:lnSpc>
                <a:spcPct val="80000"/>
              </a:lnSpc>
              <a:buClr>
                <a:schemeClr val="tx1"/>
              </a:buClr>
              <a:buFont typeface="Arial" charset="0"/>
              <a:buNone/>
            </a:pPr>
            <a:endParaRPr lang="th-TH" sz="3200" b="1" dirty="0" smtClean="0">
              <a:solidFill>
                <a:srgbClr val="0D0D0D"/>
              </a:solidFill>
              <a:latin typeface="TH SarabunPSK" charset="-34"/>
              <a:cs typeface="TH SarabunPSK" charset="-34"/>
            </a:endParaRPr>
          </a:p>
          <a:p>
            <a:pPr marL="539750" lvl="1" indent="-357188" algn="thaiDist" eaLnBrk="1" hangingPunct="1">
              <a:lnSpc>
                <a:spcPct val="80000"/>
              </a:lnSpc>
              <a:buClr>
                <a:schemeClr val="tx1"/>
              </a:buClr>
              <a:buFont typeface="Arial" charset="0"/>
              <a:buNone/>
            </a:pPr>
            <a:endParaRPr lang="th-TH" sz="3200" b="1" dirty="0" smtClean="0">
              <a:solidFill>
                <a:srgbClr val="0D0D0D"/>
              </a:solidFill>
              <a:latin typeface="TH SarabunPSK" charset="-34"/>
              <a:cs typeface="TH SarabunPSK" charset="-34"/>
            </a:endParaRPr>
          </a:p>
          <a:p>
            <a:pPr marL="539750" lvl="1" indent="-357188" algn="thaiDist" eaLnBrk="1" hangingPunct="1">
              <a:lnSpc>
                <a:spcPct val="80000"/>
              </a:lnSpc>
              <a:buClr>
                <a:schemeClr val="tx1"/>
              </a:buClr>
              <a:buNone/>
            </a:pPr>
            <a:r>
              <a:rPr lang="th-TH" sz="3200" b="1" dirty="0" smtClean="0">
                <a:latin typeface="TH SarabunPSK" charset="-34"/>
                <a:cs typeface="TH SarabunPSK" charset="-34"/>
              </a:rPr>
              <a:t>    เดือน กันยายน 2555 ปริมาณการใช้งานสูงสุดที่ </a:t>
            </a:r>
            <a:r>
              <a:rPr lang="en-US" sz="3200" b="1" dirty="0" smtClean="0">
                <a:latin typeface="TH SarabunPSK" charset="-34"/>
                <a:cs typeface="TH SarabunPSK" charset="-34"/>
              </a:rPr>
              <a:t>10.54 Mbps</a:t>
            </a:r>
            <a:endParaRPr lang="th-TH" sz="3200" b="1" dirty="0" smtClean="0">
              <a:solidFill>
                <a:srgbClr val="0D0D0D"/>
              </a:solidFill>
              <a:latin typeface="TH SarabunPSK" charset="-34"/>
              <a:cs typeface="TH SarabunPSK" charset="-34"/>
            </a:endParaRPr>
          </a:p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</a:pPr>
            <a:endParaRPr lang="th-TH" b="1" dirty="0" smtClean="0">
              <a:solidFill>
                <a:srgbClr val="0D0D0D"/>
              </a:solidFill>
              <a:latin typeface="TH SarabunPSK" charset="-34"/>
              <a:cs typeface="TH SarabunPSK" charset="-34"/>
            </a:endParaRPr>
          </a:p>
        </p:txBody>
      </p:sp>
      <p:pic>
        <p:nvPicPr>
          <p:cNvPr id="134146" name="Picture 2" descr="C:\Documents and Settings\WRC2012\Desktop\ประชุม\CP cat aug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844824"/>
            <a:ext cx="7182798" cy="1872208"/>
          </a:xfrm>
          <a:prstGeom prst="rect">
            <a:avLst/>
          </a:prstGeom>
          <a:noFill/>
        </p:spPr>
      </p:pic>
      <p:pic>
        <p:nvPicPr>
          <p:cNvPr id="5" name="Picture 2" descr="C:\Documents and Settings\WRC2012\Desktop\ประชุม\CP cat sep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4365104"/>
            <a:ext cx="7200800" cy="1944216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สถิติการให้บริการบนระบบเครือข่าย</a:t>
            </a:r>
            <a:endParaRPr lang="th-TH" sz="4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0" name="Rectangle 4"/>
          <p:cNvSpPr>
            <a:spLocks noGrp="1" noChangeArrowheads="1"/>
          </p:cNvSpPr>
          <p:nvPr>
            <p:ph idx="1"/>
          </p:nvPr>
        </p:nvSpPr>
        <p:spPr>
          <a:xfrm>
            <a:off x="1258888" y="836613"/>
            <a:ext cx="7200900" cy="5472112"/>
          </a:xfrm>
        </p:spPr>
        <p:txBody>
          <a:bodyPr/>
          <a:lstStyle/>
          <a:p>
            <a:pPr marL="444500" indent="-444500" eaLnBrk="1" hangingPunct="1">
              <a:spcBef>
                <a:spcPts val="0"/>
              </a:spcBef>
              <a:buClr>
                <a:schemeClr val="hlink"/>
              </a:buClr>
              <a:buFont typeface="Wingdings" pitchFamily="2" charset="2"/>
              <a:buChar char="v"/>
              <a:defRPr/>
            </a:pPr>
            <a:r>
              <a:rPr lang="th-TH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สถิติการให้บริการระบบเครือข่ายไร้สายเดือน สิงหาคม 55</a:t>
            </a:r>
            <a:r>
              <a:rPr lang="en-US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*</a:t>
            </a:r>
            <a:r>
              <a:rPr lang="th-TH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 จำนวน </a:t>
            </a:r>
            <a:r>
              <a:rPr lang="en-US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240 </a:t>
            </a:r>
            <a:r>
              <a:rPr lang="th-TH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จุดให้บริการ</a:t>
            </a:r>
            <a:endParaRPr lang="en-US" b="1" kern="0" dirty="0" smtClean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  <a:p>
            <a:pPr lvl="2" eaLnBrk="1" hangingPunct="1">
              <a:spcBef>
                <a:spcPts val="0"/>
              </a:spcBef>
              <a:buClr>
                <a:schemeClr val="tx1"/>
              </a:buClr>
              <a:buFontTx/>
              <a:buChar char="•"/>
              <a:defRPr/>
            </a:pPr>
            <a:r>
              <a:rPr lang="th-TH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นักศึกษา  	</a:t>
            </a:r>
            <a:r>
              <a:rPr lang="en-US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11</a:t>
            </a:r>
            <a:r>
              <a:rPr lang="en-US" sz="32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,</a:t>
            </a:r>
            <a:r>
              <a:rPr lang="en-US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284 </a:t>
            </a:r>
            <a:r>
              <a:rPr lang="th-TH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บัญชีรายชื่อ</a:t>
            </a:r>
          </a:p>
          <a:p>
            <a:pPr lvl="2" eaLnBrk="1" hangingPunct="1">
              <a:spcBef>
                <a:spcPts val="0"/>
              </a:spcBef>
              <a:buClr>
                <a:schemeClr val="tx1"/>
              </a:buClr>
              <a:buFontTx/>
              <a:buChar char="•"/>
              <a:defRPr/>
            </a:pPr>
            <a:r>
              <a:rPr lang="th-TH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บุคลากร </a:t>
            </a:r>
            <a:r>
              <a:rPr lang="en-US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	   894  </a:t>
            </a:r>
            <a:r>
              <a:rPr lang="th-TH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บัญชีรายชื่อ</a:t>
            </a:r>
          </a:p>
          <a:p>
            <a:pPr lvl="2" eaLnBrk="1" hangingPunct="1">
              <a:spcBef>
                <a:spcPts val="0"/>
              </a:spcBef>
              <a:buClr>
                <a:schemeClr val="tx1"/>
              </a:buClr>
              <a:buFontTx/>
              <a:buChar char="•"/>
              <a:defRPr/>
            </a:pPr>
            <a:r>
              <a:rPr lang="th-TH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รวม		</a:t>
            </a:r>
            <a:r>
              <a:rPr lang="en-US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12,178 </a:t>
            </a:r>
            <a:r>
              <a:rPr lang="th-TH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บัญชีรายชื่อ</a:t>
            </a:r>
            <a:endParaRPr lang="en-US" sz="2800" b="1" kern="0" dirty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64406705"/>
              </p:ext>
            </p:extLst>
          </p:nvPr>
        </p:nvGraphicFramePr>
        <p:xfrm>
          <a:off x="1331640" y="3212976"/>
          <a:ext cx="6984776" cy="2993306"/>
        </p:xfrm>
        <a:graphic>
          <a:graphicData uri="http://schemas.openxmlformats.org/drawingml/2006/table">
            <a:tbl>
              <a:tblPr>
                <a:effectLst>
                  <a:outerShdw blurRad="40000" dist="20000" dir="5400000" rotWithShape="0">
                    <a:schemeClr val="tx1">
                      <a:alpha val="38000"/>
                    </a:schemeClr>
                  </a:outerShdw>
                </a:effectLst>
                <a:tableStyleId>{35758FB7-9AC5-4552-8A53-C91805E547FA}</a:tableStyleId>
              </a:tblPr>
              <a:tblGrid>
                <a:gridCol w="1846295"/>
                <a:gridCol w="1258050"/>
                <a:gridCol w="2584287"/>
                <a:gridCol w="1296144"/>
              </a:tblGrid>
              <a:tr h="473621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>
                          <a:solidFill>
                            <a:schemeClr val="bg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นักศึกษาที่ใช้บริการสูงสุด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>
                          <a:solidFill>
                            <a:schemeClr val="bg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บุคลากรที่ใช้บริการสูงสุด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  <a:tr h="4624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Username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>
                          <a:solidFill>
                            <a:schemeClr val="bg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จำนวนครั้ง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Username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>
                          <a:solidFill>
                            <a:schemeClr val="bg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จำนวนครั้ง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416533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mju5418102322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4</a:t>
                      </a:r>
                      <a:r>
                        <a:rPr lang="th-TH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15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D023DBE5FB1C(</a:t>
                      </a:r>
                      <a:r>
                        <a:rPr lang="th-TH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อ.</a:t>
                      </a:r>
                      <a:r>
                        <a:rPr lang="th-TH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อานัท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)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876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416533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mju5318102311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h-TH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403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00260876EDEC</a:t>
                      </a:r>
                      <a:r>
                        <a:rPr lang="th-TH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(</a:t>
                      </a:r>
                      <a:r>
                        <a:rPr lang="en-GB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iphone</a:t>
                      </a:r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พี่เสิอ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)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614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391070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mju5504103322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h-TH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316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8CFABA64151A(</a:t>
                      </a:r>
                      <a:r>
                        <a:rPr lang="th-TH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สุกัญญา อิ่นแก้ว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)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543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416533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mju5506102395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h-TH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304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EC852F200A6A(</a:t>
                      </a:r>
                      <a:r>
                        <a:rPr lang="en-GB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ipad</a:t>
                      </a:r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อ.อดิศร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)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381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416533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mju5506104333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h-TH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300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D487D8058585(</a:t>
                      </a:r>
                      <a:r>
                        <a:rPr lang="th-TH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สมชาย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)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424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สถิติการให้บริการบนระบบเครือข่าย</a:t>
            </a:r>
            <a:endParaRPr lang="th-TH" sz="4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0" name="Rectangle 4"/>
          <p:cNvSpPr>
            <a:spLocks noGrp="1" noChangeArrowheads="1"/>
          </p:cNvSpPr>
          <p:nvPr>
            <p:ph idx="1"/>
          </p:nvPr>
        </p:nvSpPr>
        <p:spPr>
          <a:xfrm>
            <a:off x="1258888" y="836613"/>
            <a:ext cx="7200900" cy="5472112"/>
          </a:xfrm>
        </p:spPr>
        <p:txBody>
          <a:bodyPr/>
          <a:lstStyle/>
          <a:p>
            <a:pPr marL="444500" indent="-444500" eaLnBrk="1" hangingPunct="1">
              <a:spcBef>
                <a:spcPct val="0"/>
              </a:spcBef>
              <a:buClr>
                <a:schemeClr val="hlink"/>
              </a:buClr>
              <a:buFont typeface="Wingdings" pitchFamily="2" charset="2"/>
              <a:buChar char="v"/>
            </a:pPr>
            <a:r>
              <a:rPr lang="th-TH" b="1" dirty="0" smtClean="0">
                <a:solidFill>
                  <a:srgbClr val="0D0D0D"/>
                </a:solidFill>
                <a:latin typeface="TH SarabunPSK" charset="-34"/>
                <a:cs typeface="TH SarabunPSK" charset="-34"/>
              </a:rPr>
              <a:t>สถิติการให้บริการระบบเครือข่ายไร้สายเดือน กันยายน 55 จำนวน </a:t>
            </a:r>
            <a:r>
              <a:rPr lang="en-US" b="1" dirty="0" smtClean="0">
                <a:solidFill>
                  <a:srgbClr val="0D0D0D"/>
                </a:solidFill>
                <a:latin typeface="TH SarabunPSK" charset="-34"/>
                <a:cs typeface="TH SarabunPSK" charset="-34"/>
              </a:rPr>
              <a:t>2</a:t>
            </a:r>
            <a:r>
              <a:rPr lang="th-TH" b="1" dirty="0" smtClean="0">
                <a:solidFill>
                  <a:srgbClr val="0D0D0D"/>
                </a:solidFill>
                <a:latin typeface="TH SarabunPSK" charset="-34"/>
                <a:cs typeface="TH SarabunPSK" charset="-34"/>
              </a:rPr>
              <a:t>40</a:t>
            </a:r>
            <a:r>
              <a:rPr lang="en-US" b="1" dirty="0" smtClean="0">
                <a:solidFill>
                  <a:srgbClr val="0D0D0D"/>
                </a:solidFill>
                <a:latin typeface="TH SarabunPSK" charset="-34"/>
                <a:cs typeface="TH SarabunPSK" charset="-34"/>
              </a:rPr>
              <a:t> </a:t>
            </a:r>
            <a:r>
              <a:rPr lang="th-TH" b="1" dirty="0" smtClean="0">
                <a:solidFill>
                  <a:srgbClr val="0D0D0D"/>
                </a:solidFill>
                <a:latin typeface="TH SarabunPSK" charset="-34"/>
                <a:cs typeface="TH SarabunPSK" charset="-34"/>
              </a:rPr>
              <a:t>จุดให้บริการ</a:t>
            </a:r>
            <a:endParaRPr lang="en-US" b="1" dirty="0" smtClean="0">
              <a:solidFill>
                <a:srgbClr val="0D0D0D"/>
              </a:solidFill>
              <a:latin typeface="TH SarabunPSK" charset="-34"/>
              <a:cs typeface="TH SarabunPSK" charset="-34"/>
            </a:endParaRPr>
          </a:p>
          <a:p>
            <a:pPr lvl="2" eaLnBrk="1" hangingPunct="1">
              <a:spcBef>
                <a:spcPct val="0"/>
              </a:spcBef>
              <a:buClr>
                <a:schemeClr val="tx1"/>
              </a:buClr>
              <a:buFontTx/>
              <a:buChar char="•"/>
            </a:pPr>
            <a:r>
              <a:rPr lang="th-TH" sz="2800" b="1" dirty="0" smtClean="0">
                <a:solidFill>
                  <a:srgbClr val="0D0D0D"/>
                </a:solidFill>
                <a:latin typeface="TH SarabunPSK" charset="-34"/>
                <a:cs typeface="TH SarabunPSK" charset="-34"/>
              </a:rPr>
              <a:t>นักศึกษา  	</a:t>
            </a:r>
            <a:r>
              <a:rPr lang="en-US" sz="2800" b="1" dirty="0" smtClean="0">
                <a:solidFill>
                  <a:srgbClr val="0D0D0D"/>
                </a:solidFill>
                <a:latin typeface="TH SarabunPSK" charset="-34"/>
                <a:cs typeface="TH SarabunPSK" charset="-34"/>
              </a:rPr>
              <a:t>11,657 </a:t>
            </a:r>
            <a:r>
              <a:rPr lang="th-TH" sz="2800" b="1" dirty="0" smtClean="0">
                <a:solidFill>
                  <a:srgbClr val="0D0D0D"/>
                </a:solidFill>
                <a:latin typeface="TH SarabunPSK" charset="-34"/>
                <a:cs typeface="TH SarabunPSK" charset="-34"/>
              </a:rPr>
              <a:t>บัญชีรายชื่อ</a:t>
            </a:r>
          </a:p>
          <a:p>
            <a:pPr lvl="2" eaLnBrk="1" hangingPunct="1">
              <a:spcBef>
                <a:spcPct val="0"/>
              </a:spcBef>
              <a:buClr>
                <a:schemeClr val="tx1"/>
              </a:buClr>
              <a:buFontTx/>
              <a:buChar char="•"/>
            </a:pPr>
            <a:r>
              <a:rPr lang="th-TH" sz="2800" b="1" dirty="0" smtClean="0">
                <a:solidFill>
                  <a:srgbClr val="0D0D0D"/>
                </a:solidFill>
                <a:latin typeface="TH SarabunPSK" charset="-34"/>
                <a:cs typeface="TH SarabunPSK" charset="-34"/>
              </a:rPr>
              <a:t>บุคลากร </a:t>
            </a:r>
            <a:r>
              <a:rPr lang="en-US" sz="2800" b="1" dirty="0" smtClean="0">
                <a:solidFill>
                  <a:srgbClr val="0D0D0D"/>
                </a:solidFill>
                <a:latin typeface="TH SarabunPSK" charset="-34"/>
                <a:cs typeface="TH SarabunPSK" charset="-34"/>
              </a:rPr>
              <a:t>	    799 </a:t>
            </a:r>
            <a:r>
              <a:rPr lang="th-TH" sz="2800" b="1" dirty="0" smtClean="0">
                <a:solidFill>
                  <a:srgbClr val="0D0D0D"/>
                </a:solidFill>
                <a:latin typeface="TH SarabunPSK" charset="-34"/>
                <a:cs typeface="TH SarabunPSK" charset="-34"/>
              </a:rPr>
              <a:t>บัญชีรายชื่อ</a:t>
            </a:r>
          </a:p>
          <a:p>
            <a:pPr lvl="2" eaLnBrk="1" hangingPunct="1">
              <a:spcBef>
                <a:spcPct val="0"/>
              </a:spcBef>
              <a:buClr>
                <a:schemeClr val="tx1"/>
              </a:buClr>
              <a:buFontTx/>
              <a:buChar char="•"/>
            </a:pPr>
            <a:r>
              <a:rPr lang="th-TH" sz="2800" b="1" dirty="0" smtClean="0">
                <a:solidFill>
                  <a:srgbClr val="0D0D0D"/>
                </a:solidFill>
                <a:latin typeface="TH SarabunPSK" charset="-34"/>
                <a:cs typeface="TH SarabunPSK" charset="-34"/>
              </a:rPr>
              <a:t>รวม		12</a:t>
            </a:r>
            <a:r>
              <a:rPr lang="en-US" sz="2800" b="1" dirty="0" smtClean="0">
                <a:solidFill>
                  <a:srgbClr val="0D0D0D"/>
                </a:solidFill>
                <a:latin typeface="TH SarabunPSK" charset="-34"/>
                <a:cs typeface="TH SarabunPSK" charset="-34"/>
              </a:rPr>
              <a:t>,456 </a:t>
            </a:r>
            <a:r>
              <a:rPr lang="th-TH" sz="2800" b="1" dirty="0" smtClean="0">
                <a:solidFill>
                  <a:srgbClr val="0D0D0D"/>
                </a:solidFill>
                <a:latin typeface="TH SarabunPSK" charset="-34"/>
                <a:cs typeface="TH SarabunPSK" charset="-34"/>
              </a:rPr>
              <a:t>บัญชีรายชื่อ</a:t>
            </a:r>
            <a:endParaRPr lang="en-US" sz="2800" b="1" dirty="0" smtClean="0">
              <a:solidFill>
                <a:srgbClr val="0D0D0D"/>
              </a:solidFill>
              <a:latin typeface="TH SarabunPSK" charset="-34"/>
              <a:cs typeface="TH SarabunPSK" charset="-34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331640" y="3212976"/>
          <a:ext cx="6984776" cy="3117329"/>
        </p:xfrm>
        <a:graphic>
          <a:graphicData uri="http://schemas.openxmlformats.org/drawingml/2006/table">
            <a:tbl>
              <a:tblPr>
                <a:effectLst>
                  <a:outerShdw blurRad="40000" dist="20000" dir="5400000" rotWithShape="0">
                    <a:schemeClr val="tx1">
                      <a:alpha val="38000"/>
                    </a:schemeClr>
                  </a:outerShdw>
                </a:effectLst>
                <a:tableStyleId>{35758FB7-9AC5-4552-8A53-C91805E547FA}</a:tableStyleId>
              </a:tblPr>
              <a:tblGrid>
                <a:gridCol w="1846295"/>
                <a:gridCol w="1258050"/>
                <a:gridCol w="2584287"/>
                <a:gridCol w="1296144"/>
              </a:tblGrid>
              <a:tr h="473621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>
                          <a:solidFill>
                            <a:schemeClr val="bg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นักศึกษาที่ใช้บริการสูงสุด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>
                          <a:solidFill>
                            <a:schemeClr val="bg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บุคลากรที่ใช้บริการสูงสุด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  <a:tr h="4624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Username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>
                          <a:solidFill>
                            <a:schemeClr val="bg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จำนวนครั้ง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Username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>
                          <a:solidFill>
                            <a:schemeClr val="bg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จำนวนครั้ง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416533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mju5318102311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561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78D6F0A89812</a:t>
                      </a:r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(สันต์)</a:t>
                      </a:r>
                      <a:endParaRPr lang="en-US" sz="2400" b="1" i="0" u="none" strike="noStrike" dirty="0" smtClean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1501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416533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mju5505101315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493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8CFABA64151A</a:t>
                      </a:r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(สุกัญญา)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1074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416533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mju5504106340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421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F81EDF9A7DF9 </a:t>
                      </a:r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(อ.อดิศร)</a:t>
                      </a:r>
                      <a:endParaRPr lang="en-US" sz="2400" b="1" i="0" u="none" strike="noStrike" dirty="0" smtClean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811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416533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mju5501126326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418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D023DBE5FB1C </a:t>
                      </a:r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(อ.อานัท)</a:t>
                      </a:r>
                      <a:endParaRPr lang="en-US" sz="2400" b="1" i="0" u="none" strike="noStrike" dirty="0" smtClean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679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416533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mju5512106336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382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1093E92814EA</a:t>
                      </a:r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(กมลวรรณ)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584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eaLnBrk="1" hangingPunct="1"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สถิติการให้บริการบนระบบเครือข่าย</a:t>
            </a:r>
            <a:endParaRPr lang="th-TH" sz="4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2" name="Rectangle 4"/>
          <p:cNvSpPr>
            <a:spLocks noGrp="1" noChangeArrowheads="1"/>
          </p:cNvSpPr>
          <p:nvPr>
            <p:ph idx="1"/>
          </p:nvPr>
        </p:nvSpPr>
        <p:spPr>
          <a:xfrm>
            <a:off x="1116013" y="908050"/>
            <a:ext cx="7127875" cy="5238750"/>
          </a:xfrm>
        </p:spPr>
        <p:txBody>
          <a:bodyPr/>
          <a:lstStyle/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th-TH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สถิติการให้บริการระบบเครือข่ายไร้สาย 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(Wireless)*</a:t>
            </a:r>
            <a:endParaRPr lang="th-TH" b="1" dirty="0" smtClean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4" name="Table 5"/>
          <p:cNvGraphicFramePr>
            <a:graphicFrameLocks noGrp="1"/>
          </p:cNvGraphicFramePr>
          <p:nvPr/>
        </p:nvGraphicFramePr>
        <p:xfrm>
          <a:off x="1042988" y="1484313"/>
          <a:ext cx="7213600" cy="5076825"/>
        </p:xfrm>
        <a:graphic>
          <a:graphicData uri="http://schemas.openxmlformats.org/drawingml/2006/table">
            <a:tbl>
              <a:tblPr/>
              <a:tblGrid>
                <a:gridCol w="2465387"/>
                <a:gridCol w="1582738"/>
                <a:gridCol w="1582737"/>
                <a:gridCol w="1582738"/>
              </a:tblGrid>
              <a:tr h="390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เดือน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จำนวนผู้ใช้ ปี 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53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จำนวนผู้ใช้ ปี 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54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จำนวนผู้ใช้ ปี 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55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ตุลาคม 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3,525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6,626</a:t>
                      </a:r>
                    </a:p>
                  </a:txBody>
                  <a:tcPr marL="63106" marR="6310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9,184</a:t>
                      </a:r>
                    </a:p>
                  </a:txBody>
                  <a:tcPr marL="63106" marR="6310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พฤศจิกายน 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4,155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7,888</a:t>
                      </a:r>
                    </a:p>
                  </a:txBody>
                  <a:tcPr marL="63106" marR="6310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9,</a:t>
                      </a: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630 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3106" marR="6310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ธันวาคม 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3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,</a:t>
                      </a: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980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7,878</a:t>
                      </a:r>
                    </a:p>
                  </a:txBody>
                  <a:tcPr marL="63106" marR="6310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9,</a:t>
                      </a: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241 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3106" marR="6310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มกราคม 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4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,</a:t>
                      </a: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453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6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,</a:t>
                      </a: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626 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3106" marR="6310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9,429</a:t>
                      </a:r>
                    </a:p>
                  </a:txBody>
                  <a:tcPr marL="63106" marR="6310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กุมภาพันธ์ 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4,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849</a:t>
                      </a:r>
                      <a:endParaRPr kumimoji="0" lang="th-TH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5,</a:t>
                      </a: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670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3106" marR="6310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11,135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3106" marR="6310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มีนาคม 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2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,</a:t>
                      </a: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623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7,582</a:t>
                      </a: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 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3106" marR="6310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8,302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3106" marR="6310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เมษายน 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1,410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4,234</a:t>
                      </a: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 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3106" marR="6310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4,885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3106" marR="6310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พฤษภาคม 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1,877</a:t>
                      </a:r>
                      <a:endParaRPr kumimoji="0" lang="th-TH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5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,017</a:t>
                      </a: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 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3106" marR="6310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5,950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3106" marR="6310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มิถุนายน 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5,538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6,156</a:t>
                      </a:r>
                    </a:p>
                  </a:txBody>
                  <a:tcPr marL="63106" marR="6310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10,835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3106" marR="6310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กรกฎาคม 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7,200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6,346</a:t>
                      </a:r>
                    </a:p>
                  </a:txBody>
                  <a:tcPr marL="63106" marR="6310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000" b="1" kern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11,990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3106" marR="6310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สิงหาคม 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7,642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6,667</a:t>
                      </a:r>
                    </a:p>
                  </a:txBody>
                  <a:tcPr marL="63106" marR="6310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12,178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3106" marR="6310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กันยายน 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8,425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7,794</a:t>
                      </a:r>
                    </a:p>
                  </a:txBody>
                  <a:tcPr marL="63106" marR="6310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h-TH" sz="2000" b="1" dirty="0" smtClean="0">
                          <a:solidFill>
                            <a:srgbClr val="0D0D0D"/>
                          </a:solidFill>
                          <a:latin typeface="TH SarabunPSK" charset="-34"/>
                          <a:cs typeface="TH SarabunPSK" charset="-34"/>
                        </a:rPr>
                        <a:t>12</a:t>
                      </a:r>
                      <a:r>
                        <a:rPr lang="en-US" sz="2000" b="1" dirty="0" smtClean="0">
                          <a:solidFill>
                            <a:srgbClr val="0D0D0D"/>
                          </a:solidFill>
                          <a:latin typeface="TH SarabunPSK" charset="-34"/>
                          <a:cs typeface="TH SarabunPSK" charset="-34"/>
                        </a:rPr>
                        <a:t>,456 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3106" marR="63106" marT="0" marB="0" horzOverflow="overflow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eaLnBrk="1" hangingPunct="1"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สถิติการให้บริการบนระบบเครือข่าย</a:t>
            </a:r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*</a:t>
            </a:r>
            <a:endParaRPr lang="th-TH" sz="4000" b="1" dirty="0"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2457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491881096"/>
              </p:ext>
            </p:extLst>
          </p:nvPr>
        </p:nvGraphicFramePr>
        <p:xfrm>
          <a:off x="774700" y="838200"/>
          <a:ext cx="8232775" cy="5594350"/>
        </p:xfrm>
        <a:graphic>
          <a:graphicData uri="http://schemas.openxmlformats.org/presentationml/2006/ole">
            <p:oleObj spid="_x0000_s140290" name="Worksheet" r:id="rId4" imgW="8239114" imgH="5467303" progId="Excel.Sheet.8">
              <p:embed/>
            </p:oleObj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eaLnBrk="1" hangingPunct="1"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สถิติการให้บริการบนระบบเครือข่าย*</a:t>
            </a:r>
            <a:endParaRPr lang="th-TH" sz="4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2" name="Rectangle 4"/>
          <p:cNvSpPr>
            <a:spLocks noGrp="1" noChangeArrowheads="1"/>
          </p:cNvSpPr>
          <p:nvPr>
            <p:ph idx="1"/>
          </p:nvPr>
        </p:nvSpPr>
        <p:spPr>
          <a:xfrm>
            <a:off x="1116013" y="1412776"/>
            <a:ext cx="7488237" cy="4734024"/>
          </a:xfrm>
        </p:spPr>
        <p:txBody>
          <a:bodyPr/>
          <a:lstStyle/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th-TH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จำนวนผู้ใช้งานสูงสุดในแต่ละเดือน</a:t>
            </a:r>
          </a:p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None/>
              <a:defRPr/>
            </a:pPr>
            <a:r>
              <a:rPr lang="th-TH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  </a:t>
            </a:r>
          </a:p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None/>
              <a:defRPr/>
            </a:pPr>
            <a:r>
              <a:rPr lang="th-TH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	เดือนสิงหาคม ใช้งานสูงสุดในวันที่ 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8 </a:t>
            </a:r>
            <a:r>
              <a:rPr lang="th-TH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สิงหาคม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2555</a:t>
            </a:r>
            <a:r>
              <a:rPr lang="th-TH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 </a:t>
            </a:r>
          </a:p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None/>
              <a:defRPr/>
            </a:pPr>
            <a:r>
              <a:rPr lang="th-TH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	จำนวนผู้ใช้งาน 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2,438</a:t>
            </a:r>
            <a:r>
              <a:rPr lang="th-TH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 คน</a:t>
            </a:r>
          </a:p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None/>
              <a:defRPr/>
            </a:pPr>
            <a:endParaRPr lang="th-TH" sz="2800" b="1" dirty="0" smtClean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None/>
              <a:defRPr/>
            </a:pPr>
            <a:r>
              <a:rPr lang="th-TH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	เดือนกันยายน ใช้งานสูงสุดในวันที่ 19 กันยายน 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2555</a:t>
            </a:r>
            <a:endParaRPr lang="th-TH" sz="2800" b="1" dirty="0" smtClean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None/>
              <a:defRPr/>
            </a:pPr>
            <a:r>
              <a:rPr lang="th-TH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	จำนวนผู้ใช้งาน 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2,</a:t>
            </a:r>
            <a:r>
              <a:rPr lang="th-TH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027 คน</a:t>
            </a:r>
          </a:p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None/>
              <a:defRPr/>
            </a:pPr>
            <a:endParaRPr lang="th-TH" sz="2800" b="1" dirty="0" smtClean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eaLnBrk="1" hangingPunct="1"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สถิติการให้บริการบนระบบเครือข่าย</a:t>
            </a:r>
            <a:endParaRPr lang="th-TH" sz="4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2" name="Rectangle 4"/>
          <p:cNvSpPr>
            <a:spLocks noGrp="1" noChangeArrowheads="1"/>
          </p:cNvSpPr>
          <p:nvPr>
            <p:ph idx="1"/>
          </p:nvPr>
        </p:nvSpPr>
        <p:spPr>
          <a:xfrm>
            <a:off x="1116013" y="1268760"/>
            <a:ext cx="7488237" cy="4878040"/>
          </a:xfrm>
        </p:spPr>
        <p:txBody>
          <a:bodyPr/>
          <a:lstStyle/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th-TH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ผู้ใช้งานแบ่งตามชนิดอุปกรณ์ 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Wireless</a:t>
            </a:r>
            <a:r>
              <a:rPr lang="th-TH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 ที่เกาะติด </a:t>
            </a:r>
            <a:endParaRPr lang="en-US" b="1" dirty="0" smtClean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None/>
              <a:defRPr/>
            </a:pP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      </a:t>
            </a:r>
            <a:r>
              <a:rPr lang="th-TH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เดือนสิงหาคม 2555*</a:t>
            </a:r>
          </a:p>
        </p:txBody>
      </p:sp>
      <p:graphicFrame>
        <p:nvGraphicFramePr>
          <p:cNvPr id="8" name="Chart 7"/>
          <p:cNvGraphicFramePr/>
          <p:nvPr/>
        </p:nvGraphicFramePr>
        <p:xfrm>
          <a:off x="2267744" y="2348880"/>
          <a:ext cx="6096000" cy="36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404813"/>
            <a:ext cx="8424863" cy="1008062"/>
          </a:xfrm>
        </p:spPr>
        <p:txBody>
          <a:bodyPr/>
          <a:lstStyle/>
          <a:p>
            <a:pPr eaLnBrk="1" hangingPunct="1"/>
            <a:r>
              <a:rPr lang="th-TH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H SarabunPSK" charset="-34"/>
                <a:cs typeface="TH SarabunPSK" charset="-34"/>
              </a:rPr>
              <a:t>สรุปรายงานผลการปฏิบัติงานประจำเดือน </a:t>
            </a:r>
            <a:br>
              <a:rPr lang="th-TH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H SarabunPSK" charset="-34"/>
                <a:cs typeface="TH SarabunPSK" charset="-34"/>
              </a:rPr>
            </a:br>
            <a:r>
              <a:rPr lang="th-TH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H SarabunPSK" charset="-34"/>
                <a:cs typeface="TH SarabunPSK" charset="-34"/>
              </a:rPr>
              <a:t>สิงหาคม </a:t>
            </a:r>
            <a:r>
              <a:rPr lang="en-US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H SarabunPSK" charset="-34"/>
                <a:cs typeface="TH SarabunPSK" charset="-34"/>
              </a:rPr>
              <a:t>- </a:t>
            </a:r>
            <a:r>
              <a:rPr lang="th-TH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H SarabunPSK" charset="-34"/>
                <a:cs typeface="TH SarabunPSK" charset="-34"/>
              </a:rPr>
              <a:t>กันยายน 2555*</a:t>
            </a:r>
            <a:endParaRPr lang="ko-KR" altLang="en-US" sz="36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H SarabunPSK" charset="-34"/>
              <a:ea typeface="Gulim" charset="-127"/>
              <a:cs typeface="TH SarabunPSK" charset="-34"/>
            </a:endParaRPr>
          </a:p>
        </p:txBody>
      </p:sp>
      <p:sp>
        <p:nvSpPr>
          <p:cNvPr id="14" name="AutoShape 4"/>
          <p:cNvSpPr>
            <a:spLocks noChangeArrowheads="1"/>
          </p:cNvSpPr>
          <p:nvPr/>
        </p:nvSpPr>
        <p:spPr bwMode="gray">
          <a:xfrm>
            <a:off x="1206500" y="1700213"/>
            <a:ext cx="7429500" cy="7080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chemeClr val="bg1"/>
            </a:solidFill>
            <a:round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wrap="none" anchor="ctr"/>
          <a:lstStyle/>
          <a:p>
            <a:pPr marL="0" lvl="1"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th-TH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ช่องสัญญาณระบบเครือข่าย (</a:t>
            </a:r>
            <a:r>
              <a:rPr lang="en-US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Internet Bandwidth) </a:t>
            </a:r>
          </a:p>
        </p:txBody>
      </p:sp>
      <p:sp>
        <p:nvSpPr>
          <p:cNvPr id="15" name="AutoShape 5"/>
          <p:cNvSpPr>
            <a:spLocks noChangeArrowheads="1"/>
          </p:cNvSpPr>
          <p:nvPr/>
        </p:nvSpPr>
        <p:spPr bwMode="gray">
          <a:xfrm>
            <a:off x="1187450" y="2781300"/>
            <a:ext cx="7429500" cy="71913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chemeClr val="bg1"/>
            </a:solidFill>
            <a:round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wrap="none" anchor="ctr"/>
          <a:lstStyle/>
          <a:p>
            <a:pPr marL="0" lvl="1"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th-TH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สถิติการให้บริการบนระบบเครือข่าย</a:t>
            </a:r>
          </a:p>
        </p:txBody>
      </p:sp>
      <p:sp>
        <p:nvSpPr>
          <p:cNvPr id="16" name="AutoShape 6"/>
          <p:cNvSpPr>
            <a:spLocks noChangeArrowheads="1"/>
          </p:cNvSpPr>
          <p:nvPr/>
        </p:nvSpPr>
        <p:spPr bwMode="gray">
          <a:xfrm>
            <a:off x="1187450" y="3860800"/>
            <a:ext cx="7429500" cy="70643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5000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chemeClr val="bg1"/>
            </a:solidFill>
            <a:round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wrap="none" anchor="ctr"/>
          <a:lstStyle/>
          <a:p>
            <a:pPr lvl="1" indent="-457200"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7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พฤติกรรมการใช้งานระบบเครือข่าย</a:t>
            </a:r>
          </a:p>
        </p:txBody>
      </p:sp>
      <p:sp>
        <p:nvSpPr>
          <p:cNvPr id="17" name="AutoShape 7"/>
          <p:cNvSpPr>
            <a:spLocks noChangeArrowheads="1"/>
          </p:cNvSpPr>
          <p:nvPr/>
        </p:nvSpPr>
        <p:spPr bwMode="gray">
          <a:xfrm>
            <a:off x="1187450" y="4868863"/>
            <a:ext cx="7429500" cy="7207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chemeClr val="bg1"/>
            </a:solidFill>
            <a:round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wrap="none" anchor="ctr"/>
          <a:lstStyle/>
          <a:p>
            <a:pPr lvl="1" indent="-457200"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th-TH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สรุปงานระบบเครือข่ายฯและปัญหา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eaLnBrk="1" hangingPunct="1"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สถิติการให้บริการบนระบบเครือข่าย</a:t>
            </a:r>
            <a:endParaRPr lang="th-TH" sz="4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2" name="Rectangle 4"/>
          <p:cNvSpPr>
            <a:spLocks noGrp="1" noChangeArrowheads="1"/>
          </p:cNvSpPr>
          <p:nvPr>
            <p:ph idx="1"/>
          </p:nvPr>
        </p:nvSpPr>
        <p:spPr>
          <a:xfrm>
            <a:off x="900113" y="1196752"/>
            <a:ext cx="7775575" cy="4950048"/>
          </a:xfrm>
        </p:spPr>
        <p:txBody>
          <a:bodyPr/>
          <a:lstStyle/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th-TH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ผู้ใช้งานแบ่งตามชนิดอุปกรณ์ 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Wireless</a:t>
            </a:r>
            <a:r>
              <a:rPr lang="th-TH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 ที่เกาะติด </a:t>
            </a:r>
            <a:endParaRPr lang="en-US" b="1" dirty="0" smtClean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None/>
              <a:defRPr/>
            </a:pP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     </a:t>
            </a:r>
            <a:r>
              <a:rPr lang="th-TH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เดือนกันยายน 2555*</a:t>
            </a:r>
          </a:p>
        </p:txBody>
      </p:sp>
      <p:graphicFrame>
        <p:nvGraphicFramePr>
          <p:cNvPr id="8" name="Chart 7"/>
          <p:cNvGraphicFramePr/>
          <p:nvPr/>
        </p:nvGraphicFramePr>
        <p:xfrm>
          <a:off x="2195736" y="2420888"/>
          <a:ext cx="6192688" cy="3672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eaLnBrk="1" hangingPunct="1"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สถิติการให้บริการบนระบบเครือข่าย</a:t>
            </a:r>
            <a:endParaRPr lang="th-TH" sz="4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2" name="Rectangle 4"/>
          <p:cNvSpPr>
            <a:spLocks noGrp="1" noChangeArrowheads="1"/>
          </p:cNvSpPr>
          <p:nvPr>
            <p:ph idx="1"/>
          </p:nvPr>
        </p:nvSpPr>
        <p:spPr>
          <a:xfrm>
            <a:off x="1116013" y="908050"/>
            <a:ext cx="7488237" cy="5238750"/>
          </a:xfrm>
        </p:spPr>
        <p:txBody>
          <a:bodyPr/>
          <a:lstStyle/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th-TH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จำนวนการใช้งานระบบเครือข่ายไร้สาย</a:t>
            </a:r>
          </a:p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None/>
              <a:defRPr/>
            </a:pPr>
            <a:r>
              <a:rPr lang="th-TH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	จุดให้บริการที่มีคนใช้งานมากที่สุด เดือน สิงหาคม 2555*</a:t>
            </a:r>
          </a:p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None/>
              <a:defRPr/>
            </a:pPr>
            <a:endParaRPr lang="th-TH" b="1" dirty="0" smtClean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331913" y="1844675"/>
          <a:ext cx="6840487" cy="44235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8021"/>
                <a:gridCol w="4245819"/>
                <a:gridCol w="1336647"/>
              </a:tblGrid>
              <a:tr h="60969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Rank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AP/Device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ผู้ใช้งานทั้งหมด</a:t>
                      </a:r>
                    </a:p>
                  </a:txBody>
                  <a:tcPr marL="9525" marR="9525" marT="9525" marB="0" anchor="ctr"/>
                </a:tc>
              </a:tr>
              <a:tr h="350990"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Food-Center</a:t>
                      </a:r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(ศูนย์อาหารเทิดกสิกร)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4371</a:t>
                      </a:r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/>
                </a:tc>
              </a:tr>
              <a:tr h="350990"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Suvan_1</a:t>
                      </a:r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(อาคารสุวรรณฯ</a:t>
                      </a:r>
                      <a:r>
                        <a:rPr lang="th-TH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ชั้น 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1)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3539</a:t>
                      </a:r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/>
                </a:tc>
              </a:tr>
              <a:tr h="350990"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SAS-FL1 </a:t>
                      </a:r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(วิทยาลัยบริหารศาสตร์</a:t>
                      </a:r>
                      <a:r>
                        <a:rPr lang="th-TH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ชั้น 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1)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2679</a:t>
                      </a:r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/>
                </a:tc>
              </a:tr>
              <a:tr h="350990"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SAS-FL3-Left  </a:t>
                      </a:r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(วิทยาลัยบริหารศาสตร์</a:t>
                      </a:r>
                      <a:r>
                        <a:rPr lang="th-TH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ชั้น 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3)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1882</a:t>
                      </a:r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/>
                </a:tc>
              </a:tr>
              <a:tr h="350990"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Dorm2-FL3-R328-AP92 (</a:t>
                      </a:r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หอ</a:t>
                      </a:r>
                      <a:r>
                        <a:rPr lang="th-TH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 </a:t>
                      </a:r>
                      <a:r>
                        <a:rPr lang="th-TH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ชั้น 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3)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1151</a:t>
                      </a:r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/>
                </a:tc>
              </a:tr>
              <a:tr h="350990"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Business_4 </a:t>
                      </a:r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(ตึกบริหารธุรกิจ)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1073</a:t>
                      </a:r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/>
                </a:tc>
              </a:tr>
              <a:tr h="408004"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Dorm5_2 (</a:t>
                      </a:r>
                      <a:r>
                        <a:rPr lang="th-TH" sz="28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หอ</a:t>
                      </a:r>
                      <a:r>
                        <a:rPr lang="th-TH" sz="28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en-US" sz="28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5 </a:t>
                      </a:r>
                      <a:r>
                        <a:rPr lang="th-TH" sz="28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ชั้น </a:t>
                      </a:r>
                      <a:r>
                        <a:rPr lang="en-US" sz="28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2)</a:t>
                      </a:r>
                      <a:endParaRPr lang="en-US" sz="2800" b="1" i="0" u="none" strike="noStrike" dirty="0" smtClean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TH SarabunPSK" pitchFamily="34" charset="-34"/>
                          <a:cs typeface="TH SarabunPSK" pitchFamily="34" charset="-34"/>
                        </a:rPr>
                        <a:t>760</a:t>
                      </a:r>
                      <a:endParaRPr lang="en-US" sz="24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/>
                </a:tc>
              </a:tr>
              <a:tr h="350990"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Dorm9-FL4-AP92 (</a:t>
                      </a:r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หอ</a:t>
                      </a:r>
                      <a:r>
                        <a:rPr lang="th-TH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9 </a:t>
                      </a:r>
                      <a:r>
                        <a:rPr lang="th-TH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ชั้น 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4)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2400" b="1" i="0" u="none" strike="noStrike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588</a:t>
                      </a:r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/>
                </a:tc>
              </a:tr>
              <a:tr h="350990"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Dorm7_2-AP92 (</a:t>
                      </a:r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หอ</a:t>
                      </a:r>
                      <a:r>
                        <a:rPr lang="th-TH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7 </a:t>
                      </a:r>
                      <a:r>
                        <a:rPr lang="th-TH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ชั้น 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2)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580</a:t>
                      </a:r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/>
                </a:tc>
              </a:tr>
              <a:tr h="350990"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Dorm8-FL4-AP92 (</a:t>
                      </a:r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หอ</a:t>
                      </a:r>
                      <a:r>
                        <a:rPr lang="th-TH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8 </a:t>
                      </a:r>
                      <a:r>
                        <a:rPr lang="th-TH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ชั้น 4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)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553</a:t>
                      </a:r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/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eaLnBrk="1" hangingPunct="1"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สถิติการให้บริการบนระบบเครือข่าย</a:t>
            </a:r>
            <a:endParaRPr lang="th-TH" sz="4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2" name="Rectangle 4"/>
          <p:cNvSpPr>
            <a:spLocks noGrp="1" noChangeArrowheads="1"/>
          </p:cNvSpPr>
          <p:nvPr>
            <p:ph idx="1"/>
          </p:nvPr>
        </p:nvSpPr>
        <p:spPr>
          <a:xfrm>
            <a:off x="1116013" y="908050"/>
            <a:ext cx="7488237" cy="5238750"/>
          </a:xfrm>
        </p:spPr>
        <p:txBody>
          <a:bodyPr/>
          <a:lstStyle/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th-TH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จำนวนการใช้งานระบบเครือข่ายไร้สาย</a:t>
            </a:r>
          </a:p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None/>
              <a:defRPr/>
            </a:pPr>
            <a:r>
              <a:rPr lang="th-TH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	จุดให้บริการที่มีคนใช้งานมากที่สุด เดือน กันยายน 2555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*</a:t>
            </a:r>
            <a:endParaRPr lang="th-TH" b="1" dirty="0" smtClean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None/>
              <a:defRPr/>
            </a:pPr>
            <a:endParaRPr lang="th-TH" b="1" dirty="0" smtClean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331913" y="1844675"/>
          <a:ext cx="6984776" cy="44729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4557"/>
                <a:gridCol w="4335378"/>
                <a:gridCol w="1364841"/>
              </a:tblGrid>
              <a:tr h="7200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Rank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AP/Device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ผู้ใช้งานทั้งหมด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Food-Center</a:t>
                      </a:r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(ศูนย์อาหารเทิดกสิกร)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3819</a:t>
                      </a:r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Suvan_1</a:t>
                      </a:r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(อาคารสุวรรณฯ</a:t>
                      </a:r>
                      <a:r>
                        <a:rPr lang="th-TH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ชั้น 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1)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3583</a:t>
                      </a:r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Dorm2_3-302 (</a:t>
                      </a:r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หอ</a:t>
                      </a:r>
                      <a:r>
                        <a:rPr lang="th-TH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2)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2574</a:t>
                      </a:r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SAS-FL3-Left  </a:t>
                      </a:r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(วิทยาลัยบริหารศาสตร์</a:t>
                      </a:r>
                      <a:r>
                        <a:rPr lang="th-TH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ชั้น 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3)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2083</a:t>
                      </a:r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SAS-FL2 </a:t>
                      </a:r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(วิทยาลัยบริหารศาสตร์</a:t>
                      </a:r>
                      <a:r>
                        <a:rPr lang="th-TH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ชั้น 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2)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1133</a:t>
                      </a:r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Dorm2-FL3-R328-AP92 (</a:t>
                      </a:r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หอ</a:t>
                      </a:r>
                      <a:r>
                        <a:rPr lang="th-TH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 </a:t>
                      </a:r>
                      <a:r>
                        <a:rPr lang="th-TH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ชั้น 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3)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1066</a:t>
                      </a:r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Dorm8-FL2-AP92 (</a:t>
                      </a:r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หอ</a:t>
                      </a:r>
                      <a:r>
                        <a:rPr lang="th-TH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8 </a:t>
                      </a:r>
                      <a:r>
                        <a:rPr lang="th-TH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ชั้น 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2)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701</a:t>
                      </a:r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Dorm9-FL4-AP92 (</a:t>
                      </a:r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หอ</a:t>
                      </a:r>
                      <a:r>
                        <a:rPr lang="th-TH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9 </a:t>
                      </a:r>
                      <a:r>
                        <a:rPr lang="th-TH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ชั้น 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4)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589</a:t>
                      </a:r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Dorm8-FL4-AP92 (</a:t>
                      </a:r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หอ</a:t>
                      </a:r>
                      <a:r>
                        <a:rPr lang="th-TH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8 </a:t>
                      </a:r>
                      <a:r>
                        <a:rPr lang="th-TH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ชั้น 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4)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548</a:t>
                      </a:r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Dorm9_FL3-AP92 (</a:t>
                      </a:r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หอ</a:t>
                      </a:r>
                      <a:r>
                        <a:rPr lang="th-TH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9 </a:t>
                      </a:r>
                      <a:r>
                        <a:rPr lang="th-TH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ชั้น 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3)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535</a:t>
                      </a:r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/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eaLnBrk="1" hangingPunct="1"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สถิติการให้บริการบนระบบเครือข่าย</a:t>
            </a:r>
            <a:endParaRPr lang="th-TH" sz="4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2" name="Rectangle 4"/>
          <p:cNvSpPr>
            <a:spLocks noGrp="1" noChangeArrowheads="1"/>
          </p:cNvSpPr>
          <p:nvPr>
            <p:ph idx="1"/>
          </p:nvPr>
        </p:nvSpPr>
        <p:spPr>
          <a:xfrm>
            <a:off x="1116013" y="908050"/>
            <a:ext cx="7488237" cy="5238750"/>
          </a:xfrm>
        </p:spPr>
        <p:txBody>
          <a:bodyPr/>
          <a:lstStyle/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th-TH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จำนวนการใช้งานระบบเครือข่ายไร้สาย</a:t>
            </a:r>
          </a:p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None/>
              <a:defRPr/>
            </a:pPr>
            <a:r>
              <a:rPr lang="th-TH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	จุดให้บริการที่มีคนใช้งานน้อยที่สุด สิงหาคม 2555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*</a:t>
            </a:r>
            <a:endParaRPr lang="th-TH" b="1" dirty="0" smtClean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None/>
              <a:defRPr/>
            </a:pPr>
            <a:endParaRPr lang="th-TH" b="1" dirty="0" smtClean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187450" y="1965325"/>
          <a:ext cx="6984776" cy="41890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5838"/>
                <a:gridCol w="4548226"/>
                <a:gridCol w="1380712"/>
              </a:tblGrid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Rank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AP/Device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ผู้ใช้งานทั้งหมด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 err="1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House_President</a:t>
                      </a:r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(คุ้มอธิการบดี)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9</a:t>
                      </a:r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FLAT-KP1</a:t>
                      </a:r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(แฟลตกัลปพฤกษ์ ชั้น</a:t>
                      </a:r>
                      <a:r>
                        <a:rPr lang="th-TH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1)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31</a:t>
                      </a:r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FLAT-PK1_Left </a:t>
                      </a:r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(แฟลตประกายพฤกษ์ ชั้น</a:t>
                      </a:r>
                      <a:r>
                        <a:rPr lang="th-TH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1)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39</a:t>
                      </a:r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FLAT-KP2 </a:t>
                      </a:r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(แฟลตกัลปพฤกษ์ ชั้น</a:t>
                      </a:r>
                      <a:r>
                        <a:rPr lang="th-TH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2)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40</a:t>
                      </a:r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FLAT-PK3_Left</a:t>
                      </a:r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(แฟลตประกายพฤกษ์ ชั้น</a:t>
                      </a:r>
                      <a:r>
                        <a:rPr lang="th-TH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3)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43</a:t>
                      </a:r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FLAT-PK3_Mid </a:t>
                      </a:r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(แฟลตประกายพฤกษ์ ชั้น</a:t>
                      </a:r>
                      <a:r>
                        <a:rPr lang="th-TH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3)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45</a:t>
                      </a:r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TH SarabunPSK" pitchFamily="34" charset="-34"/>
                          <a:cs typeface="TH SarabunPSK" pitchFamily="34" charset="-34"/>
                        </a:rPr>
                        <a:t>President-Admin_3</a:t>
                      </a:r>
                      <a:endParaRPr lang="en-US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TH SarabunPSK" pitchFamily="34" charset="-34"/>
                          <a:cs typeface="TH SarabunPSK" pitchFamily="34" charset="-34"/>
                        </a:rPr>
                        <a:t>74</a:t>
                      </a:r>
                      <a:endParaRPr lang="en-US" sz="24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FLAT-CP2 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76</a:t>
                      </a:r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TH SarabunPSK" pitchFamily="34" charset="-34"/>
                          <a:cs typeface="TH SarabunPSK" pitchFamily="34" charset="-34"/>
                        </a:rPr>
                        <a:t>President_2</a:t>
                      </a:r>
                      <a:endParaRPr lang="en-US" sz="24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79</a:t>
                      </a:r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FLAT-PK1_Mid</a:t>
                      </a:r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(แฟลตประกายพฤกษ์ ชั้น</a:t>
                      </a:r>
                      <a:r>
                        <a:rPr lang="th-TH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1)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101</a:t>
                      </a:r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/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eaLnBrk="1" hangingPunct="1"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สถิติการให้บริการบนระบบเครือข่าย</a:t>
            </a:r>
            <a:endParaRPr lang="th-TH" sz="4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2" name="Rectangle 4"/>
          <p:cNvSpPr>
            <a:spLocks noGrp="1" noChangeArrowheads="1"/>
          </p:cNvSpPr>
          <p:nvPr>
            <p:ph idx="1"/>
          </p:nvPr>
        </p:nvSpPr>
        <p:spPr>
          <a:xfrm>
            <a:off x="1116013" y="908050"/>
            <a:ext cx="7488237" cy="5238750"/>
          </a:xfrm>
        </p:spPr>
        <p:txBody>
          <a:bodyPr/>
          <a:lstStyle/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th-TH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จำนวนการใช้งานระบบเครือข่ายไร้สาย</a:t>
            </a:r>
          </a:p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None/>
              <a:defRPr/>
            </a:pPr>
            <a:r>
              <a:rPr lang="th-TH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	จุดให้บริการที่มีคนใช้งานน้อยที่สุด กันยายน 2555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*</a:t>
            </a:r>
            <a:endParaRPr lang="th-TH" b="1" dirty="0" smtClean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None/>
              <a:defRPr/>
            </a:pPr>
            <a:endParaRPr lang="th-TH" b="1" dirty="0" smtClean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187450" y="1965325"/>
          <a:ext cx="6984776" cy="41281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5838"/>
                <a:gridCol w="4548226"/>
                <a:gridCol w="1380712"/>
              </a:tblGrid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Rank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AP/Device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ผู้ใช้งานทั้งหมด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FLAT-PK1_Left </a:t>
                      </a:r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(แฟลตประกายพฤกษ์ ชั้น</a:t>
                      </a:r>
                      <a:r>
                        <a:rPr lang="th-TH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1)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33</a:t>
                      </a:r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NANA-Hotel3-2 </a:t>
                      </a:r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(อาคารศูนย์นานาชาติ</a:t>
                      </a:r>
                      <a:r>
                        <a:rPr lang="th-TH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ชั้น</a:t>
                      </a:r>
                      <a:r>
                        <a:rPr lang="th-TH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3)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34</a:t>
                      </a:r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FLAT-KP1 (</a:t>
                      </a:r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แฟลตกัลปพฤกษ์ ชั้น 1) 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34</a:t>
                      </a:r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FLAT-PK3_Right </a:t>
                      </a:r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(แฟลตประกายพฤกษ์ ชั้น</a:t>
                      </a:r>
                      <a:r>
                        <a:rPr lang="th-TH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3)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41</a:t>
                      </a:r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FLAT-PK2</a:t>
                      </a:r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(แฟลตประกายพฤกษ์ ชั้น</a:t>
                      </a:r>
                      <a:r>
                        <a:rPr lang="th-TH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2)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41</a:t>
                      </a:r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FLAT-CP1 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44</a:t>
                      </a:r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FLAT-PK3_Mid</a:t>
                      </a:r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(แฟลตประกายพฤกษ์ ชั้น</a:t>
                      </a:r>
                      <a:r>
                        <a:rPr lang="th-TH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3)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55</a:t>
                      </a:r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FLAT-PK2_Mid</a:t>
                      </a:r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(แฟลตประกายพฤกษ์ ชั้น</a:t>
                      </a:r>
                      <a:r>
                        <a:rPr lang="th-TH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en-US" sz="2400" b="1" i="0" u="none" strike="noStrike" baseline="0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2)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7</a:t>
                      </a:r>
                      <a:r>
                        <a:rPr lang="th-TH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5</a:t>
                      </a:r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FLAT-CP2 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87</a:t>
                      </a:r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President_2 </a:t>
                      </a:r>
                      <a:endParaRPr lang="en-US" sz="21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89</a:t>
                      </a:r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/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สถิติการให้บริการบนระบบเครือข่าย</a:t>
            </a:r>
            <a:endParaRPr lang="th-TH" sz="4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0" name="Rectangle 4"/>
          <p:cNvSpPr>
            <a:spLocks noGrp="1" noChangeArrowheads="1"/>
          </p:cNvSpPr>
          <p:nvPr>
            <p:ph idx="1"/>
          </p:nvPr>
        </p:nvSpPr>
        <p:spPr>
          <a:xfrm>
            <a:off x="1187450" y="1412875"/>
            <a:ext cx="7200900" cy="4895850"/>
          </a:xfrm>
        </p:spPr>
        <p:txBody>
          <a:bodyPr/>
          <a:lstStyle/>
          <a:p>
            <a:pPr eaLnBrk="1" hangingPunct="1">
              <a:spcBef>
                <a:spcPts val="0"/>
              </a:spcBef>
              <a:buClr>
                <a:schemeClr val="hlink"/>
              </a:buClr>
              <a:buFont typeface="Wingdings" pitchFamily="2" charset="2"/>
              <a:buChar char="v"/>
              <a:defRPr/>
            </a:pPr>
            <a:r>
              <a:rPr lang="th-TH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 สถิติการให้บริการระบบ </a:t>
            </a:r>
            <a:r>
              <a:rPr lang="en-US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VPN </a:t>
            </a:r>
            <a:r>
              <a:rPr lang="th-TH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เดือน สิงหาคม 2555</a:t>
            </a:r>
            <a:r>
              <a:rPr lang="en-US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*</a:t>
            </a:r>
          </a:p>
          <a:p>
            <a:pPr lvl="2" eaLnBrk="1" hangingPunct="1">
              <a:spcBef>
                <a:spcPts val="0"/>
              </a:spcBef>
              <a:buClr>
                <a:schemeClr val="tx1"/>
              </a:buClr>
              <a:buFontTx/>
              <a:buChar char="•"/>
              <a:defRPr/>
            </a:pPr>
            <a:r>
              <a:rPr lang="th-TH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นักศึกษา  	</a:t>
            </a:r>
            <a:r>
              <a:rPr lang="en-US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  	    </a:t>
            </a:r>
            <a:r>
              <a:rPr lang="en-US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4</a:t>
            </a:r>
            <a:r>
              <a:rPr lang="th-TH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   บัญชีรายชื่อ</a:t>
            </a:r>
          </a:p>
          <a:p>
            <a:pPr lvl="2" eaLnBrk="1" hangingPunct="1">
              <a:spcBef>
                <a:spcPts val="0"/>
              </a:spcBef>
              <a:buClr>
                <a:schemeClr val="tx1"/>
              </a:buClr>
              <a:buFontTx/>
              <a:buChar char="•"/>
              <a:defRPr/>
            </a:pPr>
            <a:r>
              <a:rPr lang="th-TH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บุคลากร	</a:t>
            </a:r>
            <a:r>
              <a:rPr lang="en-US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	  70 </a:t>
            </a:r>
            <a:r>
              <a:rPr lang="th-TH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 บัญชีรายชื่อ</a:t>
            </a:r>
          </a:p>
          <a:p>
            <a:pPr lvl="2" eaLnBrk="1" hangingPunct="1">
              <a:spcBef>
                <a:spcPts val="0"/>
              </a:spcBef>
              <a:buClr>
                <a:schemeClr val="tx1"/>
              </a:buClr>
              <a:buFontTx/>
              <a:buChar char="•"/>
              <a:defRPr/>
            </a:pPr>
            <a:r>
              <a:rPr lang="th-TH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รวม		</a:t>
            </a:r>
            <a:r>
              <a:rPr lang="en-US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  </a:t>
            </a:r>
            <a:r>
              <a:rPr lang="th-TH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	  74 บัญชีรายชื่อ</a:t>
            </a:r>
            <a:endParaRPr lang="en-US" sz="2800" b="1" kern="0" dirty="0" smtClean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  <a:p>
            <a:pPr lvl="2" eaLnBrk="1" hangingPunct="1">
              <a:spcBef>
                <a:spcPts val="0"/>
              </a:spcBef>
              <a:buClr>
                <a:schemeClr val="tx1"/>
              </a:buClr>
              <a:buNone/>
              <a:defRPr/>
            </a:pPr>
            <a:endParaRPr lang="en-US" sz="2800" b="1" kern="0" dirty="0" smtClean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  <a:p>
            <a:pPr eaLnBrk="1" hangingPunct="1">
              <a:spcBef>
                <a:spcPts val="0"/>
              </a:spcBef>
              <a:buClr>
                <a:schemeClr val="hlink"/>
              </a:buClr>
              <a:buFont typeface="Wingdings" pitchFamily="2" charset="2"/>
              <a:buChar char="v"/>
              <a:defRPr/>
            </a:pPr>
            <a:r>
              <a:rPr lang="th-TH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สถิติการให้บริการระบบ </a:t>
            </a:r>
            <a:r>
              <a:rPr lang="en-US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VPN </a:t>
            </a:r>
            <a:r>
              <a:rPr lang="th-TH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เดือน กันยายน 2555</a:t>
            </a:r>
            <a:r>
              <a:rPr lang="en-US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*</a:t>
            </a:r>
          </a:p>
          <a:p>
            <a:pPr lvl="2" eaLnBrk="1" hangingPunct="1">
              <a:spcBef>
                <a:spcPts val="0"/>
              </a:spcBef>
              <a:buClr>
                <a:schemeClr val="tx1"/>
              </a:buClr>
              <a:buFontTx/>
              <a:buChar char="•"/>
              <a:defRPr/>
            </a:pPr>
            <a:r>
              <a:rPr lang="th-TH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นักศึกษา  	</a:t>
            </a:r>
            <a:r>
              <a:rPr lang="en-US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  	    </a:t>
            </a:r>
            <a:r>
              <a:rPr lang="en-US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4</a:t>
            </a:r>
            <a:r>
              <a:rPr lang="th-TH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   บัญชีรายชื่อ</a:t>
            </a:r>
          </a:p>
          <a:p>
            <a:pPr lvl="2" eaLnBrk="1" hangingPunct="1">
              <a:spcBef>
                <a:spcPts val="0"/>
              </a:spcBef>
              <a:buClr>
                <a:schemeClr val="tx1"/>
              </a:buClr>
              <a:buFontTx/>
              <a:buChar char="•"/>
              <a:defRPr/>
            </a:pPr>
            <a:r>
              <a:rPr lang="th-TH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บุคลากร	</a:t>
            </a:r>
            <a:r>
              <a:rPr lang="en-US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	  85 </a:t>
            </a:r>
            <a:r>
              <a:rPr lang="th-TH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   บัญชีรายชื่อ</a:t>
            </a:r>
          </a:p>
          <a:p>
            <a:pPr lvl="2" eaLnBrk="1" hangingPunct="1">
              <a:spcBef>
                <a:spcPts val="0"/>
              </a:spcBef>
              <a:buClr>
                <a:schemeClr val="tx1"/>
              </a:buClr>
              <a:buFontTx/>
              <a:buChar char="•"/>
              <a:defRPr/>
            </a:pPr>
            <a:r>
              <a:rPr lang="th-TH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รวม		</a:t>
            </a:r>
            <a:r>
              <a:rPr lang="en-US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  </a:t>
            </a:r>
            <a:r>
              <a:rPr lang="th-TH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	  89    บัญชีรายชื่อ</a:t>
            </a:r>
            <a:endParaRPr lang="en-US" sz="2800" b="1" kern="0" dirty="0" smtClean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  <a:p>
            <a:pPr lvl="2" eaLnBrk="1" hangingPunct="1">
              <a:spcBef>
                <a:spcPts val="0"/>
              </a:spcBef>
              <a:buClr>
                <a:schemeClr val="tx1"/>
              </a:buClr>
              <a:buFontTx/>
              <a:buChar char="•"/>
              <a:defRPr/>
            </a:pPr>
            <a:endParaRPr lang="en-US" sz="2800" b="1" kern="0" dirty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สถิติการให้บริการบนระบบเครือข่าย สิงหาคม 2555*</a:t>
            </a:r>
            <a:endParaRPr lang="th-TH" sz="4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899592" y="980728"/>
          <a:ext cx="7632847" cy="5112572"/>
        </p:xfrm>
        <a:graphic>
          <a:graphicData uri="http://schemas.openxmlformats.org/drawingml/2006/table">
            <a:tbl>
              <a:tblPr>
                <a:effectLst>
                  <a:outerShdw blurRad="40000" dist="20000" dir="5400000" rotWithShape="0">
                    <a:schemeClr val="tx1">
                      <a:alpha val="38000"/>
                    </a:schemeClr>
                  </a:outerShdw>
                </a:effectLst>
                <a:tableStyleId>{35758FB7-9AC5-4552-8A53-C91805E547FA}</a:tableStyleId>
              </a:tblPr>
              <a:tblGrid>
                <a:gridCol w="2232248"/>
                <a:gridCol w="1512168"/>
                <a:gridCol w="2160240"/>
                <a:gridCol w="1728191"/>
              </a:tblGrid>
              <a:tr h="473621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 smtClean="0">
                          <a:solidFill>
                            <a:schemeClr val="bg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บุคลากรที่ใช้บริการสูงสุด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 smtClean="0">
                          <a:solidFill>
                            <a:schemeClr val="bg1"/>
                          </a:solidFill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นักศึกษาที่ใช้บริการสูงสุด</a:t>
                      </a:r>
                      <a:endParaRPr lang="en-US" sz="2800" b="1" dirty="0">
                        <a:solidFill>
                          <a:schemeClr val="bg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solidFill>
                          <a:schemeClr val="bg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4736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solidFill>
                            <a:schemeClr val="bg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Username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 smtClean="0">
                          <a:solidFill>
                            <a:schemeClr val="bg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จำนวนครั้ง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solidFill>
                            <a:schemeClr val="bg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Username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 smtClean="0">
                          <a:solidFill>
                            <a:schemeClr val="bg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จำนวนครั้ง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4165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 err="1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mju</a:t>
                      </a: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\</a:t>
                      </a:r>
                      <a:r>
                        <a:rPr lang="en-US" sz="2400" b="1" i="0" u="none" strike="noStrike" dirty="0" err="1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somchai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130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mju\mju48401416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34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4165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 err="1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mju</a:t>
                      </a: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\</a:t>
                      </a:r>
                      <a:r>
                        <a:rPr lang="en-US" sz="2400" b="1" i="0" u="none" strike="noStrike" dirty="0" err="1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thongchaim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118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mju\mju5512701006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29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4165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mju\umnarj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86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mju\mju5204106345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12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4165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mju\surapon_r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84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mju\mju5512701003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5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4165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mju\pansak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80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4165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mju\prathomsap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74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4165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mju\wiyada-c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65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4165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pongnare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63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4165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mju\noi_nong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50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4165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mju\sumalee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48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สถิติการให้บริการบนระบบเครือข่าย กันยายน 2555*</a:t>
            </a:r>
            <a:endParaRPr lang="th-TH" sz="4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899592" y="980728"/>
          <a:ext cx="7632847" cy="5112572"/>
        </p:xfrm>
        <a:graphic>
          <a:graphicData uri="http://schemas.openxmlformats.org/drawingml/2006/table">
            <a:tbl>
              <a:tblPr>
                <a:effectLst>
                  <a:outerShdw blurRad="40000" dist="20000" dir="5400000" rotWithShape="0">
                    <a:schemeClr val="tx1">
                      <a:alpha val="38000"/>
                    </a:schemeClr>
                  </a:outerShdw>
                </a:effectLst>
                <a:tableStyleId>{35758FB7-9AC5-4552-8A53-C91805E547FA}</a:tableStyleId>
              </a:tblPr>
              <a:tblGrid>
                <a:gridCol w="2232248"/>
                <a:gridCol w="1512168"/>
                <a:gridCol w="2160240"/>
                <a:gridCol w="1728191"/>
              </a:tblGrid>
              <a:tr h="473621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b="1" dirty="0" smtClean="0">
                          <a:solidFill>
                            <a:schemeClr val="bg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บุคลากรที่ใช้บริการสูงสุด</a:t>
                      </a:r>
                      <a:endParaRPr lang="en-US" sz="2400" b="1" dirty="0">
                        <a:solidFill>
                          <a:schemeClr val="bg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b="1" dirty="0" smtClean="0">
                          <a:solidFill>
                            <a:schemeClr val="bg1"/>
                          </a:solidFill>
                          <a:latin typeface="TH SarabunPSK" pitchFamily="34" charset="-34"/>
                          <a:ea typeface="Times New Roman"/>
                          <a:cs typeface="TH SarabunPSK" pitchFamily="34" charset="-34"/>
                        </a:rPr>
                        <a:t>นักศึกษาที่ใช้บริการสูงสุด</a:t>
                      </a:r>
                      <a:endParaRPr lang="en-US" sz="2400" b="1" dirty="0">
                        <a:solidFill>
                          <a:schemeClr val="bg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solidFill>
                          <a:schemeClr val="bg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4736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chemeClr val="bg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Username</a:t>
                      </a:r>
                      <a:endParaRPr lang="en-US" sz="2400" b="1" dirty="0">
                        <a:solidFill>
                          <a:schemeClr val="bg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b="1" dirty="0" smtClean="0">
                          <a:solidFill>
                            <a:schemeClr val="bg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จำนวนครั้ง</a:t>
                      </a:r>
                      <a:endParaRPr lang="en-US" sz="2400" b="1" dirty="0">
                        <a:solidFill>
                          <a:schemeClr val="bg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chemeClr val="bg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Username</a:t>
                      </a:r>
                      <a:endParaRPr lang="en-US" sz="2400" b="1" dirty="0">
                        <a:solidFill>
                          <a:schemeClr val="bg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b="1" dirty="0" smtClean="0">
                          <a:solidFill>
                            <a:schemeClr val="bg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จำนวนครั้ง</a:t>
                      </a:r>
                      <a:endParaRPr lang="en-US" sz="2400" b="1" dirty="0">
                        <a:solidFill>
                          <a:schemeClr val="bg1"/>
                        </a:solidFill>
                        <a:latin typeface="TH SarabunPSK" pitchFamily="34" charset="-34"/>
                        <a:ea typeface="Times New Roman"/>
                        <a:cs typeface="TH SarabunPSK" pitchFamily="34" charset="-34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4165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 err="1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mju</a:t>
                      </a: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\</a:t>
                      </a:r>
                      <a:r>
                        <a:rPr lang="en-US" sz="2400" b="1" i="0" u="none" strike="noStrike" dirty="0" err="1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wiyada</a:t>
                      </a: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-c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79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mju\mju5204106345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49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4165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 err="1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mju</a:t>
                      </a: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\</a:t>
                      </a:r>
                      <a:r>
                        <a:rPr lang="en-US" sz="2400" b="1" i="0" u="none" strike="noStrike" dirty="0" err="1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umnarj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75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mju\mju48401416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22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4165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 err="1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mju</a:t>
                      </a: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\</a:t>
                      </a:r>
                      <a:r>
                        <a:rPr lang="en-US" sz="2400" b="1" i="0" u="none" strike="noStrike" dirty="0" err="1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thongchaim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73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mju\mju5512701006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18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4165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 err="1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mju</a:t>
                      </a: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\</a:t>
                      </a:r>
                      <a:r>
                        <a:rPr lang="en-US" sz="2400" b="1" i="0" u="none" strike="noStrike" dirty="0" err="1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surapon_r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61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mju\mju5104101305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4165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mju\wasu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53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4165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 err="1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mju</a:t>
                      </a: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\</a:t>
                      </a:r>
                      <a:r>
                        <a:rPr lang="en-US" sz="2400" b="1" i="0" u="none" strike="noStrike" dirty="0" err="1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somchai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52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4165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mju\nattaplon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50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4165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mju\jaras.c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49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4165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mju\noi_nong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47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4165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mju\namjai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400" b="1" i="0" u="none" strike="noStrike" dirty="0">
                          <a:solidFill>
                            <a:srgbClr val="00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42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th-TH" sz="2400" b="1" i="0" u="none" strike="noStrike" dirty="0">
                        <a:solidFill>
                          <a:srgbClr val="00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eaLnBrk="1" hangingPunct="1"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สถิติการให้บริการบนระบบเครือข่าย</a:t>
            </a:r>
            <a:endParaRPr lang="th-TH" sz="4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8" name="Rectangle 4"/>
          <p:cNvSpPr>
            <a:spLocks noGrp="1" noChangeArrowheads="1"/>
          </p:cNvSpPr>
          <p:nvPr>
            <p:ph idx="1"/>
          </p:nvPr>
        </p:nvSpPr>
        <p:spPr>
          <a:xfrm>
            <a:off x="1403350" y="908050"/>
            <a:ext cx="6840538" cy="5238750"/>
          </a:xfrm>
        </p:spPr>
        <p:txBody>
          <a:bodyPr/>
          <a:lstStyle/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defRPr/>
            </a:pPr>
            <a:r>
              <a:rPr lang="th-TH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จำนวนผู้ใช้งานระบบ 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VPN </a:t>
            </a:r>
            <a:r>
              <a:rPr lang="th-TH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ทั้งหมด* </a:t>
            </a:r>
          </a:p>
        </p:txBody>
      </p:sp>
      <p:graphicFrame>
        <p:nvGraphicFramePr>
          <p:cNvPr id="19460" name="Chart 6"/>
          <p:cNvGraphicFramePr>
            <a:graphicFrameLocks/>
          </p:cNvGraphicFramePr>
          <p:nvPr/>
        </p:nvGraphicFramePr>
        <p:xfrm>
          <a:off x="965200" y="1409700"/>
          <a:ext cx="7842250" cy="4813300"/>
        </p:xfrm>
        <a:graphic>
          <a:graphicData uri="http://schemas.openxmlformats.org/presentationml/2006/ole">
            <p:oleObj spid="_x0000_s217090" name="Worksheet" r:id="rId4" imgW="9058224" imgH="6000885" progId="Excel.Sheet.8">
              <p:embed/>
            </p:oleObj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eaLnBrk="1" hangingPunct="1"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สถิติการให้บริการบนระบบเครือข่าย*</a:t>
            </a:r>
            <a:endParaRPr lang="th-TH" sz="4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2" name="Rectangle 4"/>
          <p:cNvSpPr>
            <a:spLocks noGrp="1" noChangeArrowheads="1"/>
          </p:cNvSpPr>
          <p:nvPr>
            <p:ph idx="1"/>
          </p:nvPr>
        </p:nvSpPr>
        <p:spPr>
          <a:xfrm>
            <a:off x="1403350" y="620713"/>
            <a:ext cx="7489825" cy="5381625"/>
          </a:xfrm>
        </p:spPr>
        <p:txBody>
          <a:bodyPr/>
          <a:lstStyle/>
          <a:p>
            <a:pPr eaLnBrk="1" hangingPunct="1">
              <a:defRPr/>
            </a:pPr>
            <a:r>
              <a:rPr lang="th-TH" b="1" kern="0" dirty="0" smtClean="0">
                <a:latin typeface="TH SarabunPSK" pitchFamily="34" charset="-34"/>
                <a:cs typeface="TH SarabunPSK" pitchFamily="34" charset="-34"/>
              </a:rPr>
              <a:t>สถิติการให้บริการระบบ </a:t>
            </a:r>
            <a:r>
              <a:rPr lang="en-US" b="1" kern="0" dirty="0" smtClean="0">
                <a:latin typeface="TH SarabunPSK" pitchFamily="34" charset="-34"/>
                <a:cs typeface="TH SarabunPSK" pitchFamily="34" charset="-34"/>
              </a:rPr>
              <a:t>VPN </a:t>
            </a:r>
            <a:r>
              <a:rPr lang="th-TH" b="1" kern="0" dirty="0" smtClean="0">
                <a:latin typeface="TH SarabunPSK" pitchFamily="34" charset="-34"/>
                <a:cs typeface="TH SarabunPSK" pitchFamily="34" charset="-34"/>
              </a:rPr>
              <a:t>ตามจำนวนครั้ง</a:t>
            </a:r>
            <a:endParaRPr lang="en-US" b="1" kern="0" dirty="0" smtClean="0"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071688" y="1196975"/>
          <a:ext cx="5740400" cy="5012500"/>
        </p:xfrm>
        <a:graphic>
          <a:graphicData uri="http://schemas.openxmlformats.org/drawingml/2006/table">
            <a:tbl>
              <a:tblPr/>
              <a:tblGrid>
                <a:gridCol w="2644775"/>
                <a:gridCol w="3095625"/>
              </a:tblGrid>
              <a:tr h="3657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ea typeface="TH SarabunPSK" pitchFamily="34" charset="-34"/>
                          <a:cs typeface="TH SarabunPSK" pitchFamily="34" charset="-34"/>
                        </a:rPr>
                        <a:t>เดือน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ea typeface="TH SarabunPSK" pitchFamily="34" charset="-34"/>
                        <a:cs typeface="TH SarabunPSK" pitchFamily="34" charset="-34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H SarabunPSK" pitchFamily="34" charset="-34"/>
                          <a:ea typeface="TH SarabunPSK" pitchFamily="34" charset="-34"/>
                          <a:cs typeface="TH SarabunPSK" pitchFamily="34" charset="-34"/>
                        </a:rPr>
                        <a:t>ปี 55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H SarabunPSK" pitchFamily="34" charset="-34"/>
                        <a:ea typeface="TH SarabunPSK" pitchFamily="34" charset="-34"/>
                        <a:cs typeface="TH SarabunPSK" pitchFamily="34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</a:tr>
              <a:tr h="4301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TH SarabunPSK" pitchFamily="34" charset="-34"/>
                          <a:cs typeface="TH SarabunPSK" pitchFamily="34" charset="-34"/>
                        </a:rPr>
                        <a:t>ตุลาคม 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TH SarabunPSK" pitchFamily="34" charset="-34"/>
                        <a:cs typeface="TH SarabunPSK" pitchFamily="34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60640" marR="60640" marT="9541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</a:tr>
              <a:tr h="4301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TH SarabunPSK" pitchFamily="34" charset="-34"/>
                          <a:cs typeface="TH SarabunPSK" pitchFamily="34" charset="-34"/>
                        </a:rPr>
                        <a:t>พฤศจิกายน 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TH SarabunPSK" pitchFamily="34" charset="-34"/>
                        <a:cs typeface="TH SarabunPSK" pitchFamily="34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60640" marR="60640" marT="9541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</a:tr>
              <a:tr h="4301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TH SarabunPSK" pitchFamily="34" charset="-34"/>
                          <a:cs typeface="TH SarabunPSK" pitchFamily="34" charset="-34"/>
                        </a:rPr>
                        <a:t>ธันวาคม 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TH SarabunPSK" pitchFamily="34" charset="-34"/>
                        <a:cs typeface="TH SarabunPSK" pitchFamily="34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60640" marR="60640" marT="9541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</a:tr>
              <a:tr h="4301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TH SarabunPSK" pitchFamily="34" charset="-34"/>
                          <a:cs typeface="TH SarabunPSK" pitchFamily="34" charset="-34"/>
                        </a:rPr>
                        <a:t>มกราคม 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TH SarabunPSK" pitchFamily="34" charset="-34"/>
                        <a:cs typeface="TH SarabunPSK" pitchFamily="34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1,682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60640" marR="60640" marT="9541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</a:tr>
              <a:tr h="36570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TH SarabunPSK" pitchFamily="34" charset="-34"/>
                          <a:cs typeface="TH SarabunPSK" pitchFamily="34" charset="-34"/>
                        </a:rPr>
                        <a:t>กุมภาพันธ์ 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TH SarabunPSK" pitchFamily="34" charset="-34"/>
                        <a:cs typeface="TH SarabunPSK" pitchFamily="34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1,548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</a:tr>
              <a:tr h="36570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TH SarabunPSK" pitchFamily="34" charset="-34"/>
                          <a:cs typeface="TH SarabunPSK" pitchFamily="34" charset="-34"/>
                        </a:rPr>
                        <a:t>มีนาคม 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TH SarabunPSK" pitchFamily="34" charset="-34"/>
                        <a:cs typeface="TH SarabunPSK" pitchFamily="34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1,244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</a:tr>
              <a:tr h="36570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TH SarabunPSK" pitchFamily="34" charset="-34"/>
                          <a:cs typeface="TH SarabunPSK" pitchFamily="34" charset="-34"/>
                        </a:rPr>
                        <a:t>เมษายน 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TH SarabunPSK" pitchFamily="34" charset="-34"/>
                        <a:cs typeface="TH SarabunPSK" pitchFamily="34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1,394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</a:tr>
              <a:tr h="36570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TH SarabunPSK" pitchFamily="34" charset="-34"/>
                          <a:cs typeface="TH SarabunPSK" pitchFamily="34" charset="-34"/>
                        </a:rPr>
                        <a:t>พฤษภาคม 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TH SarabunPSK" pitchFamily="34" charset="-34"/>
                        <a:cs typeface="TH SarabunPSK" pitchFamily="34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1,221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</a:tr>
              <a:tr h="36570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TH SarabunPSK" pitchFamily="34" charset="-34"/>
                          <a:cs typeface="TH SarabunPSK" pitchFamily="34" charset="-34"/>
                        </a:rPr>
                        <a:t>มิถุนายน 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TH SarabunPSK" pitchFamily="34" charset="-34"/>
                        <a:cs typeface="TH SarabunPSK" pitchFamily="34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Times New Roman" pitchFamily="18" charset="0"/>
                          <a:cs typeface="Times New Roman" pitchFamily="18" charset="0"/>
                        </a:rPr>
                        <a:t>1,532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</a:tr>
              <a:tr h="36570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TH SarabunPSK" pitchFamily="34" charset="-34"/>
                          <a:cs typeface="TH SarabunPSK" pitchFamily="34" charset="-34"/>
                        </a:rPr>
                        <a:t>กรกฎาคม 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TH SarabunPSK" pitchFamily="34" charset="-34"/>
                        <a:cs typeface="TH SarabunPSK" pitchFamily="34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Times New Roman" pitchFamily="18" charset="0"/>
                          <a:cs typeface="Times New Roman" pitchFamily="18" charset="0"/>
                        </a:rPr>
                        <a:t>1,678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</a:tr>
              <a:tr h="36570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TH SarabunPSK" pitchFamily="34" charset="-34"/>
                          <a:cs typeface="TH SarabunPSK" pitchFamily="34" charset="-34"/>
                        </a:rPr>
                        <a:t>สิงหาคม 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TH SarabunPSK" pitchFamily="34" charset="-34"/>
                        <a:cs typeface="TH SarabunPSK" pitchFamily="34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Times New Roman" pitchFamily="18" charset="0"/>
                          <a:cs typeface="Times New Roman" pitchFamily="18" charset="0"/>
                        </a:rPr>
                        <a:t>1,693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</a:tr>
              <a:tr h="36570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TH SarabunPSK" pitchFamily="34" charset="-34"/>
                          <a:cs typeface="TH SarabunPSK" pitchFamily="34" charset="-34"/>
                        </a:rPr>
                        <a:t>กันยายน 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ea typeface="TH SarabunPSK" pitchFamily="34" charset="-34"/>
                        <a:cs typeface="TH SarabunPSK" pitchFamily="34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ea typeface="Times New Roman" pitchFamily="18" charset="0"/>
                          <a:cs typeface="Times New Roman" pitchFamily="18" charset="0"/>
                        </a:rPr>
                        <a:t>1,355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ช่องสัญญาณระบบเครือข่าย (</a:t>
            </a:r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Internet Bandwidth)</a:t>
            </a:r>
            <a:endParaRPr lang="th-TH" sz="4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0" name="Rectangle 4"/>
          <p:cNvSpPr>
            <a:spLocks noGrp="1" noChangeArrowheads="1"/>
          </p:cNvSpPr>
          <p:nvPr>
            <p:ph idx="1"/>
          </p:nvPr>
        </p:nvSpPr>
        <p:spPr>
          <a:xfrm>
            <a:off x="900113" y="1071563"/>
            <a:ext cx="7559675" cy="5237162"/>
          </a:xfrm>
        </p:spPr>
        <p:txBody>
          <a:bodyPr/>
          <a:lstStyle/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th-TH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ช่องสัญญาณอินเทอร์เน็ตของมหาวิทยาลัย งบประมาณปี 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55</a:t>
            </a:r>
            <a:r>
              <a:rPr lang="th-TH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*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763713" y="2205038"/>
          <a:ext cx="6096000" cy="25603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TH SarabunPSK" pitchFamily="34" charset="-34"/>
                          <a:cs typeface="TH SarabunPSK" pitchFamily="34" charset="-34"/>
                        </a:rPr>
                        <a:t>Link</a:t>
                      </a:r>
                      <a:endParaRPr lang="th-TH" sz="3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dirty="0" smtClean="0">
                          <a:latin typeface="TH SarabunPSK" pitchFamily="34" charset="-34"/>
                          <a:cs typeface="TH SarabunPSK" pitchFamily="34" charset="-34"/>
                        </a:rPr>
                        <a:t>ในประเทศ</a:t>
                      </a:r>
                      <a:endParaRPr lang="th-TH" sz="3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dirty="0" smtClean="0">
                          <a:latin typeface="TH SarabunPSK" pitchFamily="34" charset="-34"/>
                          <a:cs typeface="TH SarabunPSK" pitchFamily="34" charset="-34"/>
                        </a:rPr>
                        <a:t>ต่างประเทศ</a:t>
                      </a:r>
                      <a:endParaRPr lang="th-TH" sz="3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latin typeface="TH SarabunPSK" pitchFamily="34" charset="-34"/>
                          <a:cs typeface="TH SarabunPSK" pitchFamily="34" charset="-34"/>
                        </a:rPr>
                        <a:t>UNINET</a:t>
                      </a:r>
                      <a:endParaRPr lang="th-TH" sz="36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latin typeface="TH SarabunPSK" pitchFamily="34" charset="-34"/>
                          <a:cs typeface="TH SarabunPSK" pitchFamily="34" charset="-34"/>
                        </a:rPr>
                        <a:t>1 </a:t>
                      </a:r>
                      <a:r>
                        <a:rPr lang="en-US" sz="3200" b="1" dirty="0" err="1" smtClean="0">
                          <a:latin typeface="TH SarabunPSK" pitchFamily="34" charset="-34"/>
                          <a:cs typeface="TH SarabunPSK" pitchFamily="34" charset="-34"/>
                        </a:rPr>
                        <a:t>Gbps</a:t>
                      </a:r>
                      <a:r>
                        <a:rPr lang="en-US" sz="3200" b="1" dirty="0" smtClean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3200" b="1" dirty="0" smtClean="0">
                          <a:latin typeface="TH SarabunPSK" pitchFamily="34" charset="-34"/>
                          <a:cs typeface="TH SarabunPSK" pitchFamily="34" charset="-34"/>
                        </a:rPr>
                        <a:t>(เฉลี่ย)</a:t>
                      </a:r>
                      <a:endParaRPr lang="th-TH" sz="32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th-TH" sz="32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latin typeface="TH SarabunPSK" pitchFamily="34" charset="-34"/>
                          <a:cs typeface="TH SarabunPSK" pitchFamily="34" charset="-34"/>
                        </a:rPr>
                        <a:t>TRUE</a:t>
                      </a:r>
                      <a:endParaRPr lang="th-TH" sz="36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latin typeface="TH SarabunPSK" pitchFamily="34" charset="-34"/>
                          <a:cs typeface="TH SarabunPSK" pitchFamily="34" charset="-34"/>
                        </a:rPr>
                        <a:t>150 Mbps</a:t>
                      </a:r>
                      <a:endParaRPr lang="th-TH" sz="32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smtClean="0">
                          <a:latin typeface="TH SarabunPSK" pitchFamily="34" charset="-34"/>
                          <a:cs typeface="TH SarabunPSK" pitchFamily="34" charset="-34"/>
                        </a:rPr>
                        <a:t>80 Mbps</a:t>
                      </a:r>
                      <a:endParaRPr lang="th-TH" sz="3200" b="1" dirty="0" smtClean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latin typeface="TH SarabunPSK" pitchFamily="34" charset="-34"/>
                          <a:cs typeface="TH SarabunPSK" pitchFamily="34" charset="-34"/>
                        </a:rPr>
                        <a:t>3BB</a:t>
                      </a:r>
                      <a:endParaRPr lang="th-TH" sz="36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smtClean="0">
                          <a:latin typeface="TH SarabunPSK" pitchFamily="34" charset="-34"/>
                          <a:cs typeface="TH SarabunPSK" pitchFamily="34" charset="-34"/>
                        </a:rPr>
                        <a:t>100 Mbps</a:t>
                      </a:r>
                      <a:endParaRPr lang="th-TH" sz="3200" b="1" dirty="0" smtClean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smtClean="0">
                          <a:latin typeface="TH SarabunPSK" pitchFamily="34" charset="-34"/>
                          <a:cs typeface="TH SarabunPSK" pitchFamily="34" charset="-34"/>
                        </a:rPr>
                        <a:t>15</a:t>
                      </a:r>
                      <a:r>
                        <a:rPr lang="en-US" sz="3200" b="1" baseline="0" dirty="0" smtClean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en-US" sz="3200" b="1" dirty="0" smtClean="0">
                          <a:latin typeface="TH SarabunPSK" pitchFamily="34" charset="-34"/>
                          <a:cs typeface="TH SarabunPSK" pitchFamily="34" charset="-34"/>
                        </a:rPr>
                        <a:t>Mbps</a:t>
                      </a:r>
                      <a:endParaRPr lang="th-TH" sz="3200" b="1" dirty="0" smtClean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eaLnBrk="1" hangingPunct="1"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สถิติการให้บริการบนระบบเครือข่าย*</a:t>
            </a:r>
            <a:endParaRPr lang="th-TH" sz="4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2" name="Rectangle 4"/>
          <p:cNvSpPr>
            <a:spLocks noGrp="1" noChangeArrowheads="1"/>
          </p:cNvSpPr>
          <p:nvPr>
            <p:ph idx="1"/>
          </p:nvPr>
        </p:nvSpPr>
        <p:spPr>
          <a:xfrm>
            <a:off x="1403350" y="908050"/>
            <a:ext cx="6840538" cy="5238750"/>
          </a:xfrm>
        </p:spPr>
        <p:txBody>
          <a:bodyPr/>
          <a:lstStyle/>
          <a:p>
            <a:pPr eaLnBrk="1" hangingPunct="1">
              <a:defRPr/>
            </a:pPr>
            <a:r>
              <a:rPr lang="th-TH" b="1" kern="0" dirty="0" smtClean="0">
                <a:latin typeface="TH SarabunPSK" pitchFamily="34" charset="-34"/>
                <a:cs typeface="TH SarabunPSK" pitchFamily="34" charset="-34"/>
              </a:rPr>
              <a:t>สถิติการให้บริการระบบ </a:t>
            </a:r>
            <a:r>
              <a:rPr lang="en-US" b="1" kern="0" dirty="0" smtClean="0">
                <a:latin typeface="TH SarabunPSK" pitchFamily="34" charset="-34"/>
                <a:cs typeface="TH SarabunPSK" pitchFamily="34" charset="-34"/>
              </a:rPr>
              <a:t>VPN </a:t>
            </a:r>
            <a:r>
              <a:rPr lang="th-TH" b="1" kern="0" dirty="0" smtClean="0">
                <a:latin typeface="TH SarabunPSK" pitchFamily="34" charset="-34"/>
                <a:cs typeface="TH SarabunPSK" pitchFamily="34" charset="-34"/>
              </a:rPr>
              <a:t>ตามจำนวนครั้ง</a:t>
            </a:r>
            <a:endParaRPr lang="en-US" b="1" kern="0" dirty="0" smtClean="0"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21508" name="Chart 6"/>
          <p:cNvGraphicFramePr>
            <a:graphicFrameLocks/>
          </p:cNvGraphicFramePr>
          <p:nvPr/>
        </p:nvGraphicFramePr>
        <p:xfrm>
          <a:off x="965200" y="1409700"/>
          <a:ext cx="7664450" cy="4887913"/>
        </p:xfrm>
        <a:graphic>
          <a:graphicData uri="http://schemas.openxmlformats.org/presentationml/2006/ole">
            <p:oleObj spid="_x0000_s218114" name="Worksheet" r:id="rId4" imgW="8858351" imgH="6096000" progId="Excel.Sheet.8">
              <p:embed/>
            </p:oleObj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eaLnBrk="1" hangingPunct="1"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สถิติการให้บริการบนระบบเครือข่าย</a:t>
            </a:r>
            <a:endParaRPr lang="th-TH" sz="4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2" name="Rectangle 4"/>
          <p:cNvSpPr>
            <a:spLocks noGrp="1" noChangeArrowheads="1"/>
          </p:cNvSpPr>
          <p:nvPr>
            <p:ph idx="1"/>
          </p:nvPr>
        </p:nvSpPr>
        <p:spPr>
          <a:xfrm>
            <a:off x="1403350" y="836613"/>
            <a:ext cx="6840538" cy="5237162"/>
          </a:xfrm>
        </p:spPr>
        <p:txBody>
          <a:bodyPr/>
          <a:lstStyle/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th-TH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จำนวนผู้ใช้งานระบบ 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IPTV </a:t>
            </a:r>
            <a:r>
              <a:rPr lang="th-TH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เดือน สิงหาคม 2555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*</a:t>
            </a:r>
            <a:endParaRPr lang="th-TH" b="1" dirty="0" smtClean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87043" name="Chart 4"/>
          <p:cNvGraphicFramePr>
            <a:graphicFrameLocks/>
          </p:cNvGraphicFramePr>
          <p:nvPr/>
        </p:nvGraphicFramePr>
        <p:xfrm>
          <a:off x="704850" y="1346200"/>
          <a:ext cx="8187630" cy="4757738"/>
        </p:xfrm>
        <a:graphic>
          <a:graphicData uri="http://schemas.openxmlformats.org/presentationml/2006/ole">
            <p:oleObj spid="_x0000_s87043" name="Chart" r:id="rId4" imgW="8934587" imgH="4762406" progId="Excel.Sheet.8">
              <p:embed/>
            </p:oleObj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eaLnBrk="1" hangingPunct="1"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สถิติการให้บริการบนระบบเครือข่าย</a:t>
            </a:r>
            <a:endParaRPr lang="th-TH" sz="4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2" name="Rectangle 4"/>
          <p:cNvSpPr>
            <a:spLocks noGrp="1" noChangeArrowheads="1"/>
          </p:cNvSpPr>
          <p:nvPr>
            <p:ph idx="1"/>
          </p:nvPr>
        </p:nvSpPr>
        <p:spPr>
          <a:xfrm>
            <a:off x="1403350" y="765175"/>
            <a:ext cx="6840538" cy="5237163"/>
          </a:xfrm>
        </p:spPr>
        <p:txBody>
          <a:bodyPr/>
          <a:lstStyle/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th-TH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สถิติการให้บริการระบบ 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IPTV*</a:t>
            </a:r>
            <a:endParaRPr lang="th-TH" b="1" dirty="0" smtClean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4" name="Table 5"/>
          <p:cNvGraphicFramePr>
            <a:graphicFrameLocks noGrp="1"/>
          </p:cNvGraphicFramePr>
          <p:nvPr/>
        </p:nvGraphicFramePr>
        <p:xfrm>
          <a:off x="1042988" y="1268413"/>
          <a:ext cx="7489825" cy="5413248"/>
        </p:xfrm>
        <a:graphic>
          <a:graphicData uri="http://schemas.openxmlformats.org/drawingml/2006/table">
            <a:tbl>
              <a:tblPr/>
              <a:tblGrid>
                <a:gridCol w="1296987"/>
                <a:gridCol w="2232025"/>
                <a:gridCol w="2016125"/>
                <a:gridCol w="1944688"/>
              </a:tblGrid>
              <a:tr h="33087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เดือน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จำนวนผู้ใช้งาน ปี 53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จำนวนผู้ใช้งาน ปี 5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4</a:t>
                      </a:r>
                      <a:endParaRPr kumimoji="0" lang="th-TH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จำนวนผู้ใช้งาน ปี 55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</a:tr>
              <a:tr h="38050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E1C1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ตุลาคม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1E1C11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E1C1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24,602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6,948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2120" marR="621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14,550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2120" marR="621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</a:tr>
              <a:tr h="38050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E1C1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พฤศจิกายน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1E1C11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E1C1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28,168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21,966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2120" marR="621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12,718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2120" marR="621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</a:tr>
              <a:tr h="38050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E1C1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ธันวาคม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1E1C11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E1C1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38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E1C1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,</a:t>
                      </a: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E1C1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223                 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23,112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2120" marR="621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8,661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2120" marR="621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</a:tr>
              <a:tr h="38050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E1C1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มกราคม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1E1C11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E1C1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17,178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21,817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2120" marR="621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5,852</a:t>
                      </a:r>
                    </a:p>
                  </a:txBody>
                  <a:tcPr marL="62120" marR="621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</a:tr>
              <a:tr h="38050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E1C1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กุมภาพันธ์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1E1C11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E1C1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 16,475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1E1C11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18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,</a:t>
                      </a: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913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2120" marR="621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4,104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2120" marR="621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</a:tr>
              <a:tr h="38050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E1C1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มีนาคม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1E1C11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E1C1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7,582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2120" marR="621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2,391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2120" marR="621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</a:tr>
              <a:tr h="38050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E1C1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เมษายน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1E1C11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E1C1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9,957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4,234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2120" marR="621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2,054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2120" marR="621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</a:tr>
              <a:tr h="38050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E1C1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พฤษภาคม 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E1C11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E1C1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17,978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E1C11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5,299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2120" marR="621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3,474</a:t>
                      </a:r>
                    </a:p>
                  </a:txBody>
                  <a:tcPr marL="62120" marR="621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</a:tr>
              <a:tr h="38050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E1C1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มิถุนายน 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1E1C11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E1C1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2,226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1E1C11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9,046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2120" marR="621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2,683</a:t>
                      </a:r>
                    </a:p>
                  </a:txBody>
                  <a:tcPr marL="62120" marR="621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</a:tr>
              <a:tr h="38050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E1C1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กรกฎาคม 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1E1C11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E1C1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4,927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1E1C11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12,857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2120" marR="621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3,880</a:t>
                      </a:r>
                    </a:p>
                  </a:txBody>
                  <a:tcPr marL="62120" marR="621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</a:tr>
              <a:tr h="38050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E1C1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สิงหาคม 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1E1C11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E1C1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6,339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20,900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2120" marR="621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2,597</a:t>
                      </a:r>
                    </a:p>
                  </a:txBody>
                  <a:tcPr marL="62120" marR="621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</a:tr>
              <a:tr h="38050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E1C1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กันยายน 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1E1C11"/>
                        </a:solidFill>
                        <a:effectLst/>
                        <a:latin typeface="TH SarabunPSK" charset="-34"/>
                        <a:ea typeface="TH SarabunPSK" charset="-34"/>
                        <a:cs typeface="TH SarabunPSK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ea typeface="TH SarabunPSK" charset="-34"/>
                          <a:cs typeface="TH SarabunPSK" charset="-34"/>
                        </a:rPr>
                        <a:t>10,053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5,652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charset="-34"/>
                        <a:cs typeface="TH SarabunPSK" charset="-34"/>
                      </a:endParaRPr>
                    </a:p>
                  </a:txBody>
                  <a:tcPr marL="62120" marR="621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charset="-34"/>
                          <a:cs typeface="TH SarabunPSK" charset="-34"/>
                        </a:rPr>
                        <a:t>2,728</a:t>
                      </a:r>
                    </a:p>
                  </a:txBody>
                  <a:tcPr marL="62120" marR="621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eaLnBrk="1" hangingPunct="1"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สถิติการให้บริการบนระบบเครือข่าย</a:t>
            </a:r>
            <a:endParaRPr lang="th-TH" sz="4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2" name="Rectangle 4"/>
          <p:cNvSpPr>
            <a:spLocks noGrp="1" noChangeArrowheads="1"/>
          </p:cNvSpPr>
          <p:nvPr>
            <p:ph idx="1"/>
          </p:nvPr>
        </p:nvSpPr>
        <p:spPr>
          <a:xfrm>
            <a:off x="827088" y="908050"/>
            <a:ext cx="7921625" cy="5238750"/>
          </a:xfrm>
        </p:spPr>
        <p:txBody>
          <a:bodyPr/>
          <a:lstStyle/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th-TH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จำนวนผู้ใช้งานระบบ 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IPTV</a:t>
            </a:r>
            <a:r>
              <a:rPr lang="th-TH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แยกตามสถานี เดือน สิงหาคม 2555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*</a:t>
            </a:r>
            <a:endParaRPr lang="th-TH" b="1" dirty="0" smtClean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None/>
              <a:defRPr/>
            </a:pPr>
            <a:r>
              <a:rPr lang="th-TH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  	</a:t>
            </a:r>
            <a:r>
              <a:rPr lang="th-TH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ใช้งานสูงสุดวันที่ 18 สิงหาคม 2555 จำนวน 193 คน</a:t>
            </a:r>
          </a:p>
        </p:txBody>
      </p:sp>
      <p:graphicFrame>
        <p:nvGraphicFramePr>
          <p:cNvPr id="92163" name="Chart 5"/>
          <p:cNvGraphicFramePr>
            <a:graphicFrameLocks/>
          </p:cNvGraphicFramePr>
          <p:nvPr/>
        </p:nvGraphicFramePr>
        <p:xfrm>
          <a:off x="1187624" y="2132856"/>
          <a:ext cx="7272411" cy="3888433"/>
        </p:xfrm>
        <a:graphic>
          <a:graphicData uri="http://schemas.openxmlformats.org/presentationml/2006/ole">
            <p:oleObj spid="_x0000_s92163" name="Worksheet" r:id="rId4" imgW="8905727" imgH="5543585" progId="Excel.Sheet.8">
              <p:embed/>
            </p:oleObj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eaLnBrk="1" hangingPunct="1"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สถิติการให้บริการบนระบบเครือข่าย</a:t>
            </a:r>
            <a:endParaRPr lang="th-TH" sz="4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2" name="Rectangle 4"/>
          <p:cNvSpPr>
            <a:spLocks noGrp="1" noChangeArrowheads="1"/>
          </p:cNvSpPr>
          <p:nvPr>
            <p:ph idx="1"/>
          </p:nvPr>
        </p:nvSpPr>
        <p:spPr>
          <a:xfrm>
            <a:off x="827088" y="908050"/>
            <a:ext cx="8066087" cy="5238750"/>
          </a:xfrm>
        </p:spPr>
        <p:txBody>
          <a:bodyPr/>
          <a:lstStyle/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th-TH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จำนวนผู้ใช้งานระบบ 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IPTV </a:t>
            </a:r>
            <a:r>
              <a:rPr lang="th-TH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แยกตามสถานี เดือน กันยายน 2555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*</a:t>
            </a:r>
            <a:endParaRPr lang="th-TH" b="1" dirty="0" smtClean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None/>
              <a:defRPr/>
            </a:pPr>
            <a:r>
              <a:rPr lang="th-TH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	</a:t>
            </a:r>
            <a:r>
              <a:rPr lang="th-TH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ใช้งานสูงสุดวันที่ 8 กันยายน 2555 จำนวน 99 คน</a:t>
            </a:r>
          </a:p>
        </p:txBody>
      </p:sp>
      <p:graphicFrame>
        <p:nvGraphicFramePr>
          <p:cNvPr id="116738" name="Chart 5"/>
          <p:cNvGraphicFramePr>
            <a:graphicFrameLocks/>
          </p:cNvGraphicFramePr>
          <p:nvPr/>
        </p:nvGraphicFramePr>
        <p:xfrm>
          <a:off x="1115616" y="2132856"/>
          <a:ext cx="7481887" cy="4078337"/>
        </p:xfrm>
        <a:graphic>
          <a:graphicData uri="http://schemas.openxmlformats.org/presentationml/2006/ole">
            <p:oleObj spid="_x0000_s116738" name="Worksheet" r:id="rId4" imgW="8905727" imgH="5543585" progId="Excel.Sheet.8">
              <p:embed/>
            </p:oleObj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พฤติกรรมการใช้งานระบบเครือข่าย</a:t>
            </a:r>
            <a:endParaRPr lang="th-TH" sz="4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idx="1"/>
          </p:nvPr>
        </p:nvSpPr>
        <p:spPr>
          <a:xfrm>
            <a:off x="1403350" y="981075"/>
            <a:ext cx="7272338" cy="5165725"/>
          </a:xfrm>
        </p:spPr>
        <p:txBody>
          <a:bodyPr/>
          <a:lstStyle/>
          <a:p>
            <a:pPr marL="533400" indent="-533400" algn="thaiDist"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Top Website </a:t>
            </a:r>
            <a:r>
              <a:rPr lang="th-TH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ของหน่วยงานเดือน สิงหาคม 2555</a:t>
            </a:r>
            <a:endParaRPr lang="en-US" b="1" dirty="0" smtClean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  <a:p>
            <a:pPr marL="533400" indent="-533400" algn="thaiDist">
              <a:lnSpc>
                <a:spcPct val="80000"/>
              </a:lnSpc>
              <a:buClr>
                <a:schemeClr val="tx1"/>
              </a:buClr>
              <a:buFont typeface="Arial" pitchFamily="34" charset="0"/>
              <a:buNone/>
              <a:defRPr/>
            </a:pP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	: www.e</a:t>
            </a:r>
            <a:r>
              <a:rPr lang="th-TH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-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manage.mju.ac.th</a:t>
            </a:r>
            <a:endParaRPr lang="th-TH" b="1" dirty="0" smtClean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222210" name="Picture 2" descr="C:\Documents and Settings\WRC2012\Desktop\กันยายน 2555\รายงานการใช้งานจากภายนอก\Monthly_(8.1.2012-8.31.2012)\SummaryTop Websites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2348880"/>
            <a:ext cx="5715000" cy="28575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พฤติกรรมการใช้งานระบบเครือข่าย</a:t>
            </a:r>
            <a:endParaRPr lang="th-TH" sz="4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idx="1"/>
          </p:nvPr>
        </p:nvSpPr>
        <p:spPr>
          <a:xfrm>
            <a:off x="1403350" y="981075"/>
            <a:ext cx="7272338" cy="5165725"/>
          </a:xfrm>
        </p:spPr>
        <p:txBody>
          <a:bodyPr/>
          <a:lstStyle/>
          <a:p>
            <a:pPr marL="533400" indent="-533400" algn="thaiDist"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Top Website </a:t>
            </a:r>
            <a:r>
              <a:rPr lang="th-TH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ของหน่วยงานเดือน กันยายน 2555</a:t>
            </a:r>
            <a:endParaRPr lang="en-US" b="1" dirty="0" smtClean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  <a:p>
            <a:pPr marL="533400" indent="-533400" algn="thaiDist">
              <a:lnSpc>
                <a:spcPct val="80000"/>
              </a:lnSpc>
              <a:buClr>
                <a:schemeClr val="tx1"/>
              </a:buClr>
              <a:buFont typeface="Arial" pitchFamily="34" charset="0"/>
              <a:buNone/>
              <a:defRPr/>
            </a:pP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	 : www.e</a:t>
            </a:r>
            <a:r>
              <a:rPr lang="th-TH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-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manage.mju.ac.th</a:t>
            </a:r>
            <a:endParaRPr lang="th-TH" b="1" dirty="0" smtClean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223234" name="Picture 2" descr="C:\Documents and Settings\WRC2012\Desktop\กันยายน 2555\รายงานการใช้งานจากภายนอก\Monthly_(9.1.2012-9.30.2012)\SummaryTop Websites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2132856"/>
            <a:ext cx="5715000" cy="28575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eaLnBrk="1" hangingPunct="1"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สถิติการให้บริการบนระบบเครือข่าย</a:t>
            </a:r>
            <a:endParaRPr lang="th-TH" sz="4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2" name="Rectangle 4"/>
          <p:cNvSpPr>
            <a:spLocks noGrp="1" noChangeArrowheads="1"/>
          </p:cNvSpPr>
          <p:nvPr>
            <p:ph idx="1"/>
          </p:nvPr>
        </p:nvSpPr>
        <p:spPr>
          <a:xfrm>
            <a:off x="971550" y="908050"/>
            <a:ext cx="7848600" cy="5238750"/>
          </a:xfrm>
        </p:spPr>
        <p:txBody>
          <a:bodyPr/>
          <a:lstStyle/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None/>
              <a:defRPr/>
            </a:pP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การให้บริการ </a:t>
            </a:r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Video Conference*</a:t>
            </a:r>
            <a:endParaRPr lang="th-TH" b="1" dirty="0" smtClean="0">
              <a:latin typeface="TH SarabunPSK" pitchFamily="34" charset="-34"/>
              <a:cs typeface="TH SarabunPSK" pitchFamily="34" charset="-34"/>
            </a:endParaRPr>
          </a:p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None/>
              <a:defRPr/>
            </a:pP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	</a:t>
            </a:r>
            <a:r>
              <a:rPr lang="th-TH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เดือน สิงหาคม 2555</a:t>
            </a:r>
          </a:p>
          <a:p>
            <a:pPr marL="977900" lvl="1" indent="-514350" eaLnBrk="1" hangingPunct="1">
              <a:buFont typeface="+mj-lt"/>
              <a:buAutoNum type="arabicPeriod"/>
              <a:defRPr/>
            </a:pP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วันที่ 29 สิงหาคม 2555	</a:t>
            </a:r>
            <a:r>
              <a:rPr lang="th-TH" dirty="0" smtClean="0"/>
              <a:t> </a:t>
            </a: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ศาสตราจารย์ </a:t>
            </a:r>
            <a:r>
              <a:rPr lang="th-TH" b="1" i="1" dirty="0" smtClean="0">
                <a:latin typeface="TH SarabunPSK" pitchFamily="34" charset="-34"/>
                <a:cs typeface="TH SarabunPSK" pitchFamily="34" charset="-34"/>
              </a:rPr>
              <a:t>ดร.อาจอง</a:t>
            </a: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 ชุมสาย ณ อยุธยา บรรยาย เรื่อง "ความสุขในงานและชีวิต“ ณ ห้องข้าวหอมมะลิ</a:t>
            </a:r>
          </a:p>
          <a:p>
            <a:pPr marL="977900" lvl="1" indent="-514350" eaLnBrk="1" hangingPunct="1">
              <a:buFont typeface="+mj-lt"/>
              <a:buAutoNum type="arabicPeriod"/>
              <a:defRPr/>
            </a:pPr>
            <a:endParaRPr lang="th-TH" b="1" dirty="0" smtClean="0">
              <a:latin typeface="TH SarabunPSK" pitchFamily="34" charset="-34"/>
              <a:cs typeface="TH SarabunPSK" pitchFamily="34" charset="-34"/>
            </a:endParaRPr>
          </a:p>
          <a:p>
            <a:pPr marL="977900" lvl="1" indent="-514350" eaLnBrk="1" hangingPunct="1">
              <a:buNone/>
              <a:defRPr/>
            </a:pPr>
            <a:endParaRPr lang="en-US" b="1" dirty="0" smtClean="0">
              <a:latin typeface="TH SarabunPSK" pitchFamily="34" charset="-34"/>
              <a:cs typeface="TH SarabunPSK" pitchFamily="34" charset="-34"/>
            </a:endParaRPr>
          </a:p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None/>
              <a:defRPr/>
            </a:pP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	</a:t>
            </a:r>
            <a:endParaRPr lang="th-TH" b="1" dirty="0" smtClean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220162" name="Picture 2" descr="C:\Documents and Settings\WRC2012\Desktop\ประชุม\22820121525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3429000"/>
            <a:ext cx="3600400" cy="27003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eaLnBrk="1" hangingPunct="1"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สถิติการให้บริการบนระบบเครือข่าย</a:t>
            </a:r>
            <a:endParaRPr lang="th-TH" sz="4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2" name="Rectangle 4"/>
          <p:cNvSpPr>
            <a:spLocks noGrp="1" noChangeArrowheads="1"/>
          </p:cNvSpPr>
          <p:nvPr>
            <p:ph idx="1"/>
          </p:nvPr>
        </p:nvSpPr>
        <p:spPr>
          <a:xfrm>
            <a:off x="971550" y="908050"/>
            <a:ext cx="7848600" cy="5238750"/>
          </a:xfrm>
        </p:spPr>
        <p:txBody>
          <a:bodyPr/>
          <a:lstStyle/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None/>
              <a:defRPr/>
            </a:pP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การให้บริการ </a:t>
            </a:r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Video Conference*</a:t>
            </a:r>
            <a:endParaRPr lang="th-TH" b="1" dirty="0" smtClean="0">
              <a:latin typeface="TH SarabunPSK" pitchFamily="34" charset="-34"/>
              <a:cs typeface="TH SarabunPSK" pitchFamily="34" charset="-34"/>
            </a:endParaRPr>
          </a:p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None/>
              <a:defRPr/>
            </a:pP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	</a:t>
            </a:r>
            <a:r>
              <a:rPr lang="th-TH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เดือน กันยายน 2555</a:t>
            </a:r>
          </a:p>
          <a:p>
            <a:pPr marL="977900" lvl="1" indent="-514350" eaLnBrk="1" hangingPunct="1">
              <a:buFont typeface="+mj-lt"/>
              <a:buAutoNum type="arabicPeriod"/>
              <a:defRPr/>
            </a:pP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วันที่ 17 กันยายน 2555	สนอ. เลือกตั้งกรรมการสภามหาวิทยาลัย</a:t>
            </a:r>
          </a:p>
          <a:p>
            <a:pPr marL="977900" lvl="1" indent="-514350" eaLnBrk="1" hangingPunct="1">
              <a:buNone/>
              <a:defRPr/>
            </a:pPr>
            <a:endParaRPr lang="th-TH" b="1" dirty="0" smtClean="0">
              <a:latin typeface="TH SarabunPSK" pitchFamily="34" charset="-34"/>
              <a:cs typeface="TH SarabunPSK" pitchFamily="34" charset="-34"/>
            </a:endParaRPr>
          </a:p>
          <a:p>
            <a:pPr marL="977900" lvl="1" indent="-514350" eaLnBrk="1" hangingPunct="1">
              <a:buNone/>
              <a:defRPr/>
            </a:pPr>
            <a:endParaRPr lang="en-US" b="1" dirty="0" smtClean="0">
              <a:latin typeface="TH SarabunPSK" pitchFamily="34" charset="-34"/>
              <a:cs typeface="TH SarabunPSK" pitchFamily="34" charset="-34"/>
            </a:endParaRPr>
          </a:p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None/>
              <a:defRPr/>
            </a:pP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	</a:t>
            </a:r>
            <a:endParaRPr lang="th-TH" b="1" dirty="0" smtClean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221186" name="Picture 2" descr="C:\Documents and Settings\WRC2012\Desktop\ประชุม\18920121357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19" y="2636912"/>
            <a:ext cx="4128459" cy="3096344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defRPr/>
            </a:pPr>
            <a:r>
              <a:rPr lang="th-TH" sz="4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ปัญหาระบบงานเครือข่ายฯ</a:t>
            </a:r>
            <a:endParaRPr lang="th-TH" sz="24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idx="1"/>
          </p:nvPr>
        </p:nvSpPr>
        <p:spPr>
          <a:xfrm>
            <a:off x="971600" y="1124744"/>
            <a:ext cx="7560370" cy="4733677"/>
          </a:xfrm>
        </p:spPr>
        <p:txBody>
          <a:bodyPr/>
          <a:lstStyle/>
          <a:p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แสงใยแก้วนำแสงบ้านพักข้าราชการขาด ไม่สามารถใช้งานได้ วันที่ 7 กันยายน 2555(ดำเนินการเรียบร้อย)</a:t>
            </a:r>
          </a:p>
          <a:p>
            <a:endParaRPr lang="th-TH" sz="2800" b="1" dirty="0" smtClean="0">
              <a:latin typeface="TH SarabunPSK" pitchFamily="34" charset="-34"/>
              <a:cs typeface="TH SarabunPSK" pitchFamily="34" charset="-34"/>
            </a:endParaRPr>
          </a:p>
          <a:p>
            <a:endParaRPr lang="th-TH" sz="2800" b="1" dirty="0" smtClean="0">
              <a:latin typeface="TH SarabunPSK" pitchFamily="34" charset="-34"/>
              <a:cs typeface="TH SarabunPSK" pitchFamily="34" charset="-34"/>
            </a:endParaRPr>
          </a:p>
          <a:p>
            <a:endParaRPr lang="th-TH" sz="2800" b="1" dirty="0" smtClean="0">
              <a:latin typeface="TH SarabunPSK" pitchFamily="34" charset="-34"/>
              <a:cs typeface="TH SarabunPSK" pitchFamily="34" charset="-34"/>
            </a:endParaRPr>
          </a:p>
          <a:p>
            <a:pPr>
              <a:buNone/>
            </a:pPr>
            <a:r>
              <a:rPr lang="th-TH" sz="2800" b="1" dirty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sz="2800" b="1" dirty="0">
                <a:latin typeface="TH SarabunPSK" pitchFamily="34" charset="-34"/>
                <a:cs typeface="TH SarabunPSK" pitchFamily="34" charset="-34"/>
              </a:rPr>
            </a:br>
            <a:endParaRPr lang="en-GB" sz="2800" dirty="0">
              <a:latin typeface="TH SarabunPSK" pitchFamily="34" charset="-34"/>
              <a:cs typeface="TH SarabunPSK" pitchFamily="34" charset="-34"/>
            </a:endParaRPr>
          </a:p>
          <a:p>
            <a:pPr marL="977900" lvl="1" indent="-514350" eaLnBrk="1" hangingPunct="1">
              <a:buNone/>
              <a:defRPr/>
            </a:pPr>
            <a:endParaRPr lang="th-TH" b="1" dirty="0" smtClean="0">
              <a:latin typeface="TH SarabunPSK" pitchFamily="34" charset="-34"/>
              <a:cs typeface="TH SarabunPSK" pitchFamily="34" charset="-34"/>
            </a:endParaRPr>
          </a:p>
          <a:p>
            <a:pPr lvl="0"/>
            <a:endParaRPr lang="en-GB" sz="2800" dirty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4" name="Picture 3" descr="cid:image005.jpg@01CD8CFA.3D1DACC0"/>
          <p:cNvPicPr/>
          <p:nvPr/>
        </p:nvPicPr>
        <p:blipFill>
          <a:blip r:embed="rId3" r:link="rId4" cstate="print"/>
          <a:srcRect/>
          <a:stretch>
            <a:fillRect/>
          </a:stretch>
        </p:blipFill>
        <p:spPr bwMode="auto">
          <a:xfrm>
            <a:off x="2195736" y="2132856"/>
            <a:ext cx="4951730" cy="371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ช่องสัญญาณระบบเครือข่าย (</a:t>
            </a:r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Internet Bandwidth)</a:t>
            </a:r>
            <a:endParaRPr lang="th-TH" sz="4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7410" name="Content Placeholder 16"/>
          <p:cNvSpPr>
            <a:spLocks noGrp="1"/>
          </p:cNvSpPr>
          <p:nvPr>
            <p:ph idx="1"/>
          </p:nvPr>
        </p:nvSpPr>
        <p:spPr>
          <a:xfrm>
            <a:off x="900113" y="908050"/>
            <a:ext cx="7775575" cy="5329262"/>
          </a:xfrm>
        </p:spPr>
        <p:txBody>
          <a:bodyPr/>
          <a:lstStyle/>
          <a:p>
            <a:pPr eaLnBrk="1" hangingPunct="1"/>
            <a:r>
              <a:rPr lang="th-TH" sz="2800" b="1" dirty="0" smtClean="0">
                <a:latin typeface="TH SarabunPSK" charset="-34"/>
                <a:cs typeface="TH SarabunPSK" charset="-34"/>
              </a:rPr>
              <a:t>ปริมาณการใช้งานเฉลี่ยทั้งหมดเดือนสิงหาคม 2555 สูงสุด 297.81 </a:t>
            </a:r>
            <a:r>
              <a:rPr lang="en-US" sz="2800" b="1" dirty="0" smtClean="0">
                <a:latin typeface="TH SarabunPSK" charset="-34"/>
                <a:cs typeface="TH SarabunPSK" charset="-34"/>
              </a:rPr>
              <a:t>Mbps</a:t>
            </a:r>
            <a:r>
              <a:rPr lang="th-TH" sz="2800" b="1" dirty="0" smtClean="0">
                <a:latin typeface="TH SarabunPSK" charset="-34"/>
                <a:cs typeface="TH SarabunPSK" charset="-34"/>
              </a:rPr>
              <a:t>* </a:t>
            </a:r>
          </a:p>
          <a:p>
            <a:pPr eaLnBrk="1" hangingPunct="1"/>
            <a:endParaRPr lang="th-TH" sz="2800" b="1" dirty="0" smtClean="0">
              <a:solidFill>
                <a:srgbClr val="00B050"/>
              </a:solidFill>
              <a:latin typeface="TH SarabunPSK" charset="-34"/>
              <a:cs typeface="TH SarabunPSK" charset="-34"/>
            </a:endParaRPr>
          </a:p>
          <a:p>
            <a:pPr eaLnBrk="1" hangingPunct="1"/>
            <a:endParaRPr lang="th-TH" sz="2800" b="1" dirty="0" smtClean="0">
              <a:solidFill>
                <a:srgbClr val="00B050"/>
              </a:solidFill>
              <a:latin typeface="TH SarabunPSK" charset="-34"/>
              <a:cs typeface="TH SarabunPSK" charset="-34"/>
            </a:endParaRPr>
          </a:p>
          <a:p>
            <a:pPr eaLnBrk="1" hangingPunct="1"/>
            <a:endParaRPr lang="th-TH" sz="2800" b="1" dirty="0" smtClean="0">
              <a:solidFill>
                <a:srgbClr val="00B050"/>
              </a:solidFill>
              <a:latin typeface="TH SarabunPSK" charset="-34"/>
              <a:cs typeface="TH SarabunPSK" charset="-34"/>
            </a:endParaRPr>
          </a:p>
          <a:p>
            <a:pPr eaLnBrk="1" hangingPunct="1">
              <a:buNone/>
            </a:pPr>
            <a:r>
              <a:rPr lang="th-TH" sz="2800" b="1" dirty="0" smtClean="0">
                <a:solidFill>
                  <a:srgbClr val="00B050"/>
                </a:solidFill>
                <a:latin typeface="TH SarabunPSK" charset="-34"/>
                <a:cs typeface="TH SarabunPSK" charset="-34"/>
              </a:rPr>
              <a:t/>
            </a:r>
            <a:br>
              <a:rPr lang="th-TH" sz="2800" b="1" dirty="0" smtClean="0">
                <a:solidFill>
                  <a:srgbClr val="00B050"/>
                </a:solidFill>
                <a:latin typeface="TH SarabunPSK" charset="-34"/>
                <a:cs typeface="TH SarabunPSK" charset="-34"/>
              </a:rPr>
            </a:br>
            <a:r>
              <a:rPr lang="th-TH" sz="2800" b="1" dirty="0" smtClean="0">
                <a:latin typeface="TH SarabunPSK" charset="-34"/>
                <a:cs typeface="TH SarabunPSK" charset="-34"/>
              </a:rPr>
              <a:t>ปริมาณการใช้งานเฉลี่ยทั้งหมดเดือนกันยายน 2555 สูงสุด 374.83 </a:t>
            </a:r>
            <a:r>
              <a:rPr lang="en-US" sz="2800" b="1" dirty="0" smtClean="0">
                <a:latin typeface="TH SarabunPSK" charset="-34"/>
                <a:cs typeface="TH SarabunPSK" charset="-34"/>
              </a:rPr>
              <a:t>Mbps</a:t>
            </a:r>
            <a:r>
              <a:rPr lang="th-TH" sz="2800" b="1" dirty="0" smtClean="0">
                <a:latin typeface="TH SarabunPSK" charset="-34"/>
                <a:cs typeface="TH SarabunPSK" charset="-34"/>
              </a:rPr>
              <a:t>* </a:t>
            </a:r>
            <a:endParaRPr lang="th-TH" sz="2800" b="1" dirty="0" smtClean="0">
              <a:solidFill>
                <a:srgbClr val="00B050"/>
              </a:solidFill>
              <a:latin typeface="TH SarabunPSK" charset="-34"/>
              <a:cs typeface="TH SarabunPSK" charset="-34"/>
            </a:endParaRPr>
          </a:p>
          <a:p>
            <a:pPr eaLnBrk="1" hangingPunct="1"/>
            <a:endParaRPr lang="th-TH" b="1" dirty="0" smtClean="0">
              <a:solidFill>
                <a:srgbClr val="00B050"/>
              </a:solidFill>
              <a:latin typeface="TH SarabunPSK" charset="-34"/>
              <a:cs typeface="TH SarabunPSK" charset="-34"/>
            </a:endParaRPr>
          </a:p>
        </p:txBody>
      </p:sp>
      <p:pic>
        <p:nvPicPr>
          <p:cNvPr id="78849" name="Picture 1" descr="C:\Documents and Settings\WRC2012\Desktop\ประชุม\mju aug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484784"/>
            <a:ext cx="6552729" cy="1800000"/>
          </a:xfrm>
          <a:prstGeom prst="rect">
            <a:avLst/>
          </a:prstGeom>
          <a:noFill/>
        </p:spPr>
      </p:pic>
      <p:pic>
        <p:nvPicPr>
          <p:cNvPr id="5" name="Picture 1" descr="C:\Documents and Settings\WRC2012\Desktop\ประชุม\mju sep 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4005064"/>
            <a:ext cx="6624000" cy="18002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defRPr/>
            </a:pPr>
            <a:r>
              <a:rPr lang="th-TH" sz="4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ปัญหาระบบงานเครือข่ายฯ</a:t>
            </a:r>
            <a:endParaRPr lang="th-TH" sz="24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idx="1"/>
          </p:nvPr>
        </p:nvSpPr>
        <p:spPr>
          <a:xfrm>
            <a:off x="971600" y="1124744"/>
            <a:ext cx="7560370" cy="4733677"/>
          </a:xfrm>
        </p:spPr>
        <p:txBody>
          <a:bodyPr/>
          <a:lstStyle/>
          <a:p>
            <a:r>
              <a:rPr lang="en-US" sz="2800" b="1" dirty="0" smtClean="0">
                <a:latin typeface="TH SarabunPSK" pitchFamily="34" charset="-34"/>
                <a:cs typeface="TH SarabunPSK" pitchFamily="34" charset="-34"/>
              </a:rPr>
              <a:t>POE </a:t>
            </a: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หอ </a:t>
            </a:r>
            <a:r>
              <a:rPr lang="en-US" sz="2800" b="1" dirty="0" smtClean="0">
                <a:latin typeface="TH SarabunPSK" pitchFamily="34" charset="-34"/>
                <a:cs typeface="TH SarabunPSK" pitchFamily="34" charset="-34"/>
              </a:rPr>
              <a:t>2 </a:t>
            </a: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เสีย </a:t>
            </a:r>
            <a:r>
              <a:rPr lang="en-US" sz="2800" b="1" dirty="0" smtClean="0">
                <a:latin typeface="TH SarabunPSK" pitchFamily="34" charset="-34"/>
                <a:cs typeface="TH SarabunPSK" pitchFamily="34" charset="-34"/>
              </a:rPr>
              <a:t>1 </a:t>
            </a: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ตัว </a:t>
            </a:r>
          </a:p>
          <a:p>
            <a:r>
              <a:rPr lang="th-TH" sz="2800" b="1" dirty="0" err="1" smtClean="0">
                <a:latin typeface="TH SarabunPSK" pitchFamily="34" charset="-34"/>
                <a:cs typeface="TH SarabunPSK" pitchFamily="34" charset="-34"/>
              </a:rPr>
              <a:t>สวิทย์</a:t>
            </a: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และอุปกรณ์ </a:t>
            </a:r>
            <a:r>
              <a:rPr lang="en-US" sz="2800" b="1" dirty="0" smtClean="0">
                <a:latin typeface="TH SarabunPSK" pitchFamily="34" charset="-34"/>
                <a:cs typeface="TH SarabunPSK" pitchFamily="34" charset="-34"/>
              </a:rPr>
              <a:t>Access point </a:t>
            </a: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ที่หอ </a:t>
            </a:r>
            <a:r>
              <a:rPr lang="en-US" sz="2800" b="1" dirty="0" smtClean="0">
                <a:latin typeface="TH SarabunPSK" pitchFamily="34" charset="-34"/>
                <a:cs typeface="TH SarabunPSK" pitchFamily="34" charset="-34"/>
              </a:rPr>
              <a:t>2 4 </a:t>
            </a: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และ </a:t>
            </a:r>
            <a:r>
              <a:rPr lang="en-US" sz="2800" b="1" dirty="0" smtClean="0">
                <a:latin typeface="TH SarabunPSK" pitchFamily="34" charset="-34"/>
                <a:cs typeface="TH SarabunPSK" pitchFamily="34" charset="-34"/>
              </a:rPr>
              <a:t>7 </a:t>
            </a: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รวนบ่อย ต้องไปรีสตาร์ท หรือรีบูทอุปกรณ์บ่อย</a:t>
            </a:r>
          </a:p>
          <a:p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ดำเนินการแก้ไข เคลื่อนย้ายอุปกรณ์ </a:t>
            </a:r>
            <a:r>
              <a:rPr lang="en-US" sz="2800" b="1" dirty="0" smtClean="0">
                <a:latin typeface="TH SarabunPSK" pitchFamily="34" charset="-34"/>
                <a:cs typeface="TH SarabunPSK" pitchFamily="34" charset="-34"/>
              </a:rPr>
              <a:t>access point </a:t>
            </a: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ที่หอ </a:t>
            </a:r>
            <a:r>
              <a:rPr lang="en-US" sz="2800" b="1" dirty="0" smtClean="0">
                <a:latin typeface="TH SarabunPSK" pitchFamily="34" charset="-34"/>
                <a:cs typeface="TH SarabunPSK" pitchFamily="34" charset="-34"/>
              </a:rPr>
              <a:t>10 </a:t>
            </a: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ให้สัญญาณมีความ</a:t>
            </a:r>
            <a:r>
              <a:rPr lang="th-TH" sz="2800" b="1" dirty="0" err="1" smtClean="0">
                <a:latin typeface="TH SarabunPSK" pitchFamily="34" charset="-34"/>
                <a:cs typeface="TH SarabunPSK" pitchFamily="34" charset="-34"/>
              </a:rPr>
              <a:t>สมดุลย์</a:t>
            </a: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มากขึ้น</a:t>
            </a:r>
          </a:p>
          <a:p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ย้ายอุปกรณ์ </a:t>
            </a:r>
            <a:r>
              <a:rPr lang="en-US" sz="2800" b="1" dirty="0" smtClean="0">
                <a:latin typeface="TH SarabunPSK" pitchFamily="34" charset="-34"/>
                <a:cs typeface="TH SarabunPSK" pitchFamily="34" charset="-34"/>
              </a:rPr>
              <a:t>VDO Conference </a:t>
            </a: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จากชั้นสาม ลงมายังชั้นหนึ่ง</a:t>
            </a:r>
            <a:r>
              <a:rPr lang="th-TH" sz="2800" b="1" smtClean="0">
                <a:latin typeface="TH SarabunPSK" pitchFamily="34" charset="-34"/>
                <a:cs typeface="TH SarabunPSK" pitchFamily="34" charset="-34"/>
              </a:rPr>
              <a:t>ของศูนย์</a:t>
            </a:r>
            <a:endParaRPr lang="th-TH" sz="2800" b="1" dirty="0" smtClean="0">
              <a:latin typeface="TH SarabunPSK" pitchFamily="34" charset="-34"/>
              <a:cs typeface="TH SarabunPSK" pitchFamily="34" charset="-34"/>
            </a:endParaRPr>
          </a:p>
          <a:p>
            <a:endParaRPr lang="th-TH" sz="2800" b="1" dirty="0" smtClean="0">
              <a:latin typeface="TH SarabunPSK" pitchFamily="34" charset="-34"/>
              <a:cs typeface="TH SarabunPSK" pitchFamily="34" charset="-34"/>
            </a:endParaRPr>
          </a:p>
          <a:p>
            <a:endParaRPr lang="th-TH" sz="2800" b="1" dirty="0" smtClean="0">
              <a:latin typeface="TH SarabunPSK" pitchFamily="34" charset="-34"/>
              <a:cs typeface="TH SarabunPSK" pitchFamily="34" charset="-34"/>
            </a:endParaRPr>
          </a:p>
          <a:p>
            <a:pPr>
              <a:buNone/>
            </a:pPr>
            <a:r>
              <a:rPr lang="th-TH" sz="2800" b="1" dirty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sz="2800" b="1" dirty="0">
                <a:latin typeface="TH SarabunPSK" pitchFamily="34" charset="-34"/>
                <a:cs typeface="TH SarabunPSK" pitchFamily="34" charset="-34"/>
              </a:rPr>
            </a:br>
            <a:endParaRPr lang="en-GB" sz="2800" dirty="0">
              <a:latin typeface="TH SarabunPSK" pitchFamily="34" charset="-34"/>
              <a:cs typeface="TH SarabunPSK" pitchFamily="34" charset="-34"/>
            </a:endParaRPr>
          </a:p>
          <a:p>
            <a:pPr marL="977900" lvl="1" indent="-514350" eaLnBrk="1" hangingPunct="1">
              <a:buNone/>
              <a:defRPr/>
            </a:pPr>
            <a:endParaRPr lang="th-TH" b="1" dirty="0" smtClean="0">
              <a:latin typeface="TH SarabunPSK" pitchFamily="34" charset="-34"/>
              <a:cs typeface="TH SarabunPSK" pitchFamily="34" charset="-34"/>
            </a:endParaRPr>
          </a:p>
          <a:p>
            <a:pPr lvl="0"/>
            <a:endParaRPr lang="en-GB" sz="2800" dirty="0">
              <a:latin typeface="TH SarabunPSK" pitchFamily="34" charset="-34"/>
              <a:cs typeface="TH SarabunPSK" pitchFamily="34" charset="-34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1152525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การตั้งค่าหน้าเว็บ </a:t>
            </a:r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www.mju.ac.th </a:t>
            </a: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</a:b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ในส่วนของ </a:t>
            </a:r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Wireless </a:t>
            </a: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(</a:t>
            </a:r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MJU_WLAN)</a:t>
            </a:r>
            <a:endParaRPr lang="th-TH" sz="4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4338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57313" y="1781175"/>
            <a:ext cx="7329487" cy="4395788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1331913" y="1484313"/>
            <a:ext cx="7127875" cy="324008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เป้าหมาย</a:t>
            </a:r>
            <a:endParaRPr lang="th-TH" sz="4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4" name="Rectangle 4"/>
          <p:cNvSpPr>
            <a:spLocks noGrp="1" noChangeArrowheads="1"/>
          </p:cNvSpPr>
          <p:nvPr>
            <p:ph idx="1"/>
          </p:nvPr>
        </p:nvSpPr>
        <p:spPr>
          <a:xfrm>
            <a:off x="827088" y="2205038"/>
            <a:ext cx="7921625" cy="3941762"/>
          </a:xfrm>
        </p:spPr>
        <p:txBody>
          <a:bodyPr/>
          <a:lstStyle/>
          <a:p>
            <a:pPr marL="533400" indent="-533400" algn="ctr" eaLnBrk="1" hangingPunct="1">
              <a:lnSpc>
                <a:spcPct val="80000"/>
              </a:lnSpc>
              <a:buClr>
                <a:schemeClr val="tx1"/>
              </a:buClr>
              <a:buFont typeface="Arial" charset="0"/>
              <a:buNone/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	</a:t>
            </a:r>
            <a:r>
              <a:rPr lang="th-TH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เพิ่มจำนวนผู้ใช้งาน การเข้าเว็บไซต์ </a:t>
            </a:r>
          </a:p>
          <a:p>
            <a:pPr marL="533400" indent="-533400" algn="ctr" eaLnBrk="1" hangingPunct="1">
              <a:lnSpc>
                <a:spcPct val="80000"/>
              </a:lnSpc>
              <a:buClr>
                <a:schemeClr val="tx1"/>
              </a:buClr>
              <a:buFont typeface="Arial" charset="0"/>
              <a:buNone/>
              <a:defRPr/>
            </a:pPr>
            <a:r>
              <a:rPr lang="th-TH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มหาวิทยาลัยแม่โจ้</a:t>
            </a:r>
          </a:p>
          <a:p>
            <a:pPr marL="533400" indent="-533400" algn="ctr" eaLnBrk="1" hangingPunct="1">
              <a:lnSpc>
                <a:spcPct val="80000"/>
              </a:lnSpc>
              <a:buClr>
                <a:schemeClr val="tx1"/>
              </a:buClr>
              <a:buFont typeface="Arial" charset="0"/>
              <a:buNone/>
              <a:defRPr/>
            </a:pPr>
            <a:r>
              <a:rPr lang="en-US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“www.mju.ac.th”</a:t>
            </a:r>
          </a:p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defRPr/>
            </a:pPr>
            <a:endParaRPr lang="en-US" b="1" dirty="0" smtClean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charset="0"/>
              <a:buNone/>
              <a:defRPr/>
            </a:pPr>
            <a:endParaRPr lang="th-TH" b="1" dirty="0" smtClean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eaLnBrk="1" hangingPunct="1"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การดำเนินการ</a:t>
            </a:r>
            <a:endParaRPr lang="th-TH" sz="4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2" name="Rectangle 4"/>
          <p:cNvSpPr>
            <a:spLocks noGrp="1" noChangeArrowheads="1"/>
          </p:cNvSpPr>
          <p:nvPr>
            <p:ph idx="1"/>
          </p:nvPr>
        </p:nvSpPr>
        <p:spPr>
          <a:xfrm>
            <a:off x="827088" y="1268413"/>
            <a:ext cx="7921625" cy="4878387"/>
          </a:xfrm>
        </p:spPr>
        <p:txBody>
          <a:bodyPr/>
          <a:lstStyle/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defRPr/>
            </a:pPr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Wireless (MJU_WLAN)</a:t>
            </a:r>
          </a:p>
          <a:p>
            <a:pPr marL="933450" lvl="1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charset="0"/>
              <a:buNone/>
              <a:defRPr/>
            </a:pP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	</a:t>
            </a:r>
            <a:endParaRPr lang="th-TH" sz="3200" b="1" dirty="0" smtClean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  <a:p>
            <a:pPr marL="933450" lvl="1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th-TH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ตั้งค่าให้ผู้ใช้งานในระบบเครือข่ายไร้สาย เข้าหน้าเว็บไซต์ 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www.mju.ac.th </a:t>
            </a:r>
            <a:r>
              <a:rPr lang="th-TH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เป็นหน้าแรก หลังจากมีการใส่ 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Username </a:t>
            </a:r>
            <a:r>
              <a:rPr lang="th-TH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และ 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Password</a:t>
            </a:r>
            <a:r>
              <a:rPr lang="th-TH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(Authentication)</a:t>
            </a:r>
          </a:p>
          <a:p>
            <a:pPr marL="933450" lvl="1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th-TH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ดำเนินการตั้งค่า ที่ตัวอุปกรณ์ </a:t>
            </a:r>
            <a:r>
              <a:rPr lang="en-US" sz="32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Wireless Switch Controller </a:t>
            </a:r>
            <a:r>
              <a:rPr lang="th-TH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ให้ผู้ใช้งานทุกคน เข้าหน้าเว็บ 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www.mju.ac.th</a:t>
            </a:r>
            <a:r>
              <a:rPr lang="th-TH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 เป็นหน้าเว็บแรก ทุกครั้งที่มีการ 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Authentication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eaLnBrk="1" hangingPunct="1"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การดำเนินการ</a:t>
            </a:r>
            <a:endParaRPr lang="th-TH" sz="4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2" name="Rectangle 4"/>
          <p:cNvSpPr>
            <a:spLocks noGrp="1" noChangeArrowheads="1"/>
          </p:cNvSpPr>
          <p:nvPr>
            <p:ph idx="1"/>
          </p:nvPr>
        </p:nvSpPr>
        <p:spPr>
          <a:xfrm>
            <a:off x="827088" y="1268413"/>
            <a:ext cx="7921625" cy="4878387"/>
          </a:xfrm>
        </p:spPr>
        <p:txBody>
          <a:bodyPr/>
          <a:lstStyle/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defRPr/>
            </a:pPr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Wireless Switch Controller</a:t>
            </a:r>
          </a:p>
          <a:p>
            <a:pPr marL="933450" lvl="1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charset="0"/>
              <a:buNone/>
              <a:defRPr/>
            </a:pP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	</a:t>
            </a:r>
            <a:endParaRPr lang="th-TH" sz="3200" b="1" dirty="0" smtClean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  <a:p>
            <a:pPr marL="933450" lvl="1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charset="0"/>
              <a:buNone/>
              <a:defRPr/>
            </a:pPr>
            <a:r>
              <a:rPr lang="th-TH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		</a:t>
            </a:r>
            <a:endParaRPr lang="en-US" sz="3200" b="1" dirty="0" smtClean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6375" y="1844675"/>
            <a:ext cx="6702425" cy="468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otched Right Arrow 5"/>
          <p:cNvSpPr/>
          <p:nvPr/>
        </p:nvSpPr>
        <p:spPr>
          <a:xfrm flipH="1">
            <a:off x="4643438" y="4365625"/>
            <a:ext cx="1296987" cy="576263"/>
          </a:xfrm>
          <a:prstGeom prst="notched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eaLnBrk="1" hangingPunct="1"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การใช้งาน</a:t>
            </a:r>
            <a:endParaRPr lang="th-TH" sz="4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827088" y="1268413"/>
            <a:ext cx="7921625" cy="4878387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/>
          <a:lstStyle/>
          <a:p>
            <a:pPr marL="742950" indent="-742950" algn="thaiDist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 typeface="+mj-lt"/>
              <a:buAutoNum type="arabicPeriod"/>
              <a:defRPr/>
            </a:pPr>
            <a:r>
              <a:rPr lang="th-TH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ผู้ใช้งานเข้าใช้งานระบบเครือข่ายไร้สาย 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MJU_WLAN</a:t>
            </a:r>
          </a:p>
        </p:txBody>
      </p:sp>
      <p:pic>
        <p:nvPicPr>
          <p:cNvPr id="19481" name="Picture 2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675" y="1916113"/>
            <a:ext cx="3168650" cy="45735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eaLnBrk="1" hangingPunct="1"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การใช้งาน</a:t>
            </a:r>
            <a:endParaRPr lang="th-TH" sz="4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827088" y="1052513"/>
            <a:ext cx="7921625" cy="5094287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/>
          <a:lstStyle/>
          <a:p>
            <a:pPr marL="742950" indent="-742950" algn="thaiDist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 typeface="+mj-lt"/>
              <a:buAutoNum type="arabicPeriod" startAt="2"/>
              <a:defRPr/>
            </a:pPr>
            <a:r>
              <a:rPr lang="th-TH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ผู้ใช้งานเข้าเว็บไซต์ปกติ พบหน้า 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Login</a:t>
            </a:r>
          </a:p>
        </p:txBody>
      </p:sp>
      <p:pic>
        <p:nvPicPr>
          <p:cNvPr id="2253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450" y="1700213"/>
            <a:ext cx="7453313" cy="34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1050" y="2852738"/>
            <a:ext cx="5378450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Notched Right Arrow 7"/>
          <p:cNvSpPr/>
          <p:nvPr/>
        </p:nvSpPr>
        <p:spPr>
          <a:xfrm rot="5400000">
            <a:off x="4464050" y="2097088"/>
            <a:ext cx="719138" cy="792162"/>
          </a:xfrm>
          <a:prstGeom prst="notch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eaLnBrk="1" hangingPunct="1"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การใช้งาน</a:t>
            </a:r>
            <a:endParaRPr lang="th-TH" sz="4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827088" y="981075"/>
            <a:ext cx="7921625" cy="516572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/>
          <a:lstStyle/>
          <a:p>
            <a:pPr marL="742950" indent="-742950" algn="thaiDist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 typeface="+mj-lt"/>
              <a:buAutoNum type="arabicPeriod" startAt="3"/>
              <a:defRPr/>
            </a:pPr>
            <a:r>
              <a:rPr lang="th-TH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เมื่อผู้ใช้งานทำการ 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Authentication </a:t>
            </a:r>
            <a:r>
              <a:rPr lang="th-TH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เรียบร้อยแล้ว จะเข้าสู่หน้าเว็บไซต์ 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www.mju.ac.th </a:t>
            </a:r>
            <a:r>
              <a:rPr lang="th-TH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เป็นหน้าแรกทุกครั้ง</a:t>
            </a:r>
            <a:endParaRPr lang="en-US" sz="3600" b="1" dirty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2457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813" y="2205038"/>
            <a:ext cx="6457950" cy="425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eaLnBrk="1" hangingPunct="1"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ผลที่คาดว่าจะได้รับ</a:t>
            </a:r>
            <a:endParaRPr lang="th-TH" sz="4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827088" y="1268413"/>
            <a:ext cx="7921625" cy="4878387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/>
          <a:lstStyle/>
          <a:p>
            <a:pPr marL="742950" indent="-742950" algn="thaiDist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defRPr/>
            </a:pPr>
            <a:endParaRPr lang="en-US" sz="3600" b="1" dirty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042988" y="1628775"/>
            <a:ext cx="7129462" cy="324008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marL="533400" indent="-533400" algn="ctr">
              <a:lnSpc>
                <a:spcPct val="80000"/>
              </a:lnSpc>
              <a:buClr>
                <a:schemeClr val="tx1"/>
              </a:buClr>
              <a:defRPr/>
            </a:pPr>
            <a:r>
              <a:rPr lang="th-TH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	จำนวนผู้ใช้งาน การเข้าเว็บไซต์ </a:t>
            </a:r>
          </a:p>
          <a:p>
            <a:pPr marL="533400" indent="-533400" algn="ctr">
              <a:lnSpc>
                <a:spcPct val="80000"/>
              </a:lnSpc>
              <a:buClr>
                <a:schemeClr val="tx1"/>
              </a:buClr>
              <a:defRPr/>
            </a:pPr>
            <a:r>
              <a:rPr lang="th-TH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มหาวิทยาลัยแม่โจ้</a:t>
            </a:r>
          </a:p>
          <a:p>
            <a:pPr marL="533400" indent="-533400" algn="ctr">
              <a:lnSpc>
                <a:spcPct val="80000"/>
              </a:lnSpc>
              <a:buClr>
                <a:schemeClr val="tx1"/>
              </a:buClr>
              <a:defRPr/>
            </a:pP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“www.mju.ac.th” </a:t>
            </a:r>
            <a:r>
              <a:rPr lang="th-TH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เพิ่มขึ้น..</a:t>
            </a:r>
            <a:endParaRPr lang="th-TH" b="1" dirty="0"/>
          </a:p>
        </p:txBody>
      </p:sp>
      <p:sp>
        <p:nvSpPr>
          <p:cNvPr id="9" name="Up Arrow 8"/>
          <p:cNvSpPr/>
          <p:nvPr/>
        </p:nvSpPr>
        <p:spPr>
          <a:xfrm>
            <a:off x="-252413" y="5516563"/>
            <a:ext cx="484188" cy="97948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961" name="Picture 6" descr="PPT9CD1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8888" y="1268413"/>
            <a:ext cx="6913562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2411413" y="3644900"/>
            <a:ext cx="4240212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งานระบบเครือข่ายและบริการอินเตอร์เน็ต</a:t>
            </a:r>
            <a:endParaRPr lang="en-US" altLang="ko-K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68963" name="WordArt 18"/>
          <p:cNvSpPr>
            <a:spLocks noChangeArrowheads="1" noChangeShapeType="1" noTextEdit="1"/>
          </p:cNvSpPr>
          <p:nvPr/>
        </p:nvSpPr>
        <p:spPr bwMode="auto">
          <a:xfrm>
            <a:off x="6643688" y="4843463"/>
            <a:ext cx="1789112" cy="735012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15278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FF"/>
                    </a:gs>
                    <a:gs pos="100000">
                      <a:srgbClr val="0000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 Black"/>
              </a:rPr>
              <a:t>MaejoNET</a:t>
            </a:r>
            <a:endParaRPr lang="th-TH" sz="3600" kern="10">
              <a:ln w="12700">
                <a:solidFill>
                  <a:srgbClr val="000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0000FF"/>
                  </a:gs>
                  <a:gs pos="100000">
                    <a:srgbClr val="000000"/>
                  </a:gs>
                </a:gsLst>
                <a:lin ang="5400000" scaled="1"/>
              </a:gra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168964" name="WordArt 23"/>
          <p:cNvSpPr>
            <a:spLocks noChangeArrowheads="1" noChangeShapeType="1" noTextEdit="1"/>
          </p:cNvSpPr>
          <p:nvPr/>
        </p:nvSpPr>
        <p:spPr bwMode="auto">
          <a:xfrm>
            <a:off x="6319838" y="3984625"/>
            <a:ext cx="2487612" cy="301625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644292"/>
              </a:avLst>
            </a:prstTxWarp>
          </a:bodyPr>
          <a:lstStyle/>
          <a:p>
            <a:pPr algn="ctr"/>
            <a:r>
              <a:rPr lang="en-US" sz="3200" kern="10" normalizeH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 Black"/>
              </a:rPr>
              <a:t>Networking System and Internet Service</a:t>
            </a:r>
            <a:endParaRPr lang="th-TH" sz="3200" kern="10" normalizeH="1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FF"/>
              </a:solidFill>
              <a:latin typeface="Arial Black"/>
            </a:endParaRPr>
          </a:p>
        </p:txBody>
      </p:sp>
      <p:sp>
        <p:nvSpPr>
          <p:cNvPr id="168965" name="WordArt 24"/>
          <p:cNvSpPr>
            <a:spLocks noChangeArrowheads="1" noChangeShapeType="1" noTextEdit="1"/>
          </p:cNvSpPr>
          <p:nvPr/>
        </p:nvSpPr>
        <p:spPr bwMode="auto">
          <a:xfrm>
            <a:off x="6232525" y="5645150"/>
            <a:ext cx="2689225" cy="66833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8000"/>
                </a:solidFill>
                <a:latin typeface="Impact"/>
              </a:rPr>
              <a:t>Maejo University</a:t>
            </a:r>
            <a:endParaRPr lang="th-TH" sz="36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8000"/>
              </a:solidFill>
              <a:latin typeface="Impact"/>
            </a:endParaRPr>
          </a:p>
        </p:txBody>
      </p:sp>
      <p:sp>
        <p:nvSpPr>
          <p:cNvPr id="168966" name="WordArt 26"/>
          <p:cNvSpPr>
            <a:spLocks noChangeArrowheads="1" noChangeShapeType="1" noTextEdit="1"/>
          </p:cNvSpPr>
          <p:nvPr/>
        </p:nvSpPr>
        <p:spPr bwMode="auto">
          <a:xfrm>
            <a:off x="6877050" y="6240463"/>
            <a:ext cx="1508125" cy="1889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8000"/>
                </a:solidFill>
                <a:latin typeface="Arial Black"/>
              </a:rPr>
              <a:t>ICT</a:t>
            </a:r>
            <a:endParaRPr lang="th-TH" sz="36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8000"/>
              </a:solidFill>
              <a:latin typeface="Arial Black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eaLnBrk="1" hangingPunct="1"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ช่องสัญญาณระบบเครือข่าย (</a:t>
            </a:r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Internet Bandwidth)</a:t>
            </a:r>
            <a:endParaRPr lang="th-TH" sz="4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9458" name="Content Placeholder 16"/>
          <p:cNvSpPr>
            <a:spLocks noGrp="1"/>
          </p:cNvSpPr>
          <p:nvPr>
            <p:ph idx="1"/>
          </p:nvPr>
        </p:nvSpPr>
        <p:spPr>
          <a:xfrm>
            <a:off x="971600" y="1052737"/>
            <a:ext cx="7689800" cy="4973414"/>
          </a:xfrm>
        </p:spPr>
        <p:txBody>
          <a:bodyPr/>
          <a:lstStyle/>
          <a:p>
            <a:pPr eaLnBrk="1" hangingPunct="1"/>
            <a:r>
              <a:rPr lang="en-US" b="1" dirty="0" smtClean="0">
                <a:latin typeface="TH SarabunPSK" charset="-34"/>
                <a:cs typeface="TH SarabunPSK" charset="-34"/>
              </a:rPr>
              <a:t>UNINET 1Gbps</a:t>
            </a:r>
            <a:r>
              <a:rPr lang="th-TH" b="1" dirty="0" smtClean="0">
                <a:latin typeface="TH SarabunPSK" charset="-34"/>
                <a:cs typeface="TH SarabunPSK" charset="-34"/>
              </a:rPr>
              <a:t/>
            </a:r>
            <a:br>
              <a:rPr lang="th-TH" b="1" dirty="0" smtClean="0">
                <a:latin typeface="TH SarabunPSK" charset="-34"/>
                <a:cs typeface="TH SarabunPSK" charset="-34"/>
              </a:rPr>
            </a:br>
            <a:r>
              <a:rPr lang="th-TH" sz="2400" b="1" dirty="0" smtClean="0">
                <a:latin typeface="TH SarabunPSK" charset="-34"/>
                <a:cs typeface="TH SarabunPSK" charset="-34"/>
              </a:rPr>
              <a:t>ปริมาณการใช้งานเดือนสิงหาคม 2555 สูงสุดที่ 142.36</a:t>
            </a:r>
            <a:r>
              <a:rPr lang="en-US" sz="2400" b="1" dirty="0" smtClean="0">
                <a:latin typeface="TH SarabunPSK" charset="-34"/>
                <a:cs typeface="TH SarabunPSK" charset="-34"/>
              </a:rPr>
              <a:t> Mbps</a:t>
            </a:r>
            <a:r>
              <a:rPr lang="th-TH" sz="2400" b="1" dirty="0" smtClean="0">
                <a:latin typeface="TH SarabunPSK" charset="-34"/>
                <a:cs typeface="TH SarabunPSK" charset="-34"/>
              </a:rPr>
              <a:t>*</a:t>
            </a:r>
          </a:p>
          <a:p>
            <a:pPr eaLnBrk="1" hangingPunct="1">
              <a:buFont typeface="Arial" charset="0"/>
              <a:buNone/>
            </a:pPr>
            <a:endParaRPr lang="th-TH" sz="2400" b="1" dirty="0" smtClean="0">
              <a:solidFill>
                <a:srgbClr val="00B050"/>
              </a:solidFill>
              <a:latin typeface="TH SarabunPSK" charset="-34"/>
              <a:cs typeface="TH SarabunPSK" charset="-34"/>
            </a:endParaRPr>
          </a:p>
          <a:p>
            <a:pPr eaLnBrk="1" hangingPunct="1">
              <a:buFont typeface="Arial" charset="0"/>
              <a:buNone/>
            </a:pPr>
            <a:endParaRPr lang="th-TH" sz="2400" b="1" dirty="0" smtClean="0">
              <a:solidFill>
                <a:srgbClr val="00B050"/>
              </a:solidFill>
              <a:latin typeface="TH SarabunPSK" charset="-34"/>
              <a:cs typeface="TH SarabunPSK" charset="-34"/>
            </a:endParaRPr>
          </a:p>
          <a:p>
            <a:pPr eaLnBrk="1" hangingPunct="1">
              <a:buFont typeface="Arial" charset="0"/>
              <a:buNone/>
            </a:pPr>
            <a:endParaRPr lang="th-TH" sz="2400" b="1" dirty="0" smtClean="0">
              <a:solidFill>
                <a:srgbClr val="00B050"/>
              </a:solidFill>
              <a:latin typeface="TH SarabunPSK" charset="-34"/>
              <a:cs typeface="TH SarabunPSK" charset="-34"/>
            </a:endParaRPr>
          </a:p>
          <a:p>
            <a:pPr eaLnBrk="1" hangingPunct="1">
              <a:buFont typeface="Arial" charset="0"/>
              <a:buNone/>
            </a:pPr>
            <a:endParaRPr lang="th-TH" sz="2400" b="1" dirty="0" smtClean="0">
              <a:solidFill>
                <a:srgbClr val="00B050"/>
              </a:solidFill>
              <a:latin typeface="TH SarabunPSK" charset="-34"/>
              <a:cs typeface="TH SarabunPSK" charset="-34"/>
            </a:endParaRPr>
          </a:p>
          <a:p>
            <a:pPr eaLnBrk="1" hangingPunct="1">
              <a:buFont typeface="Arial" charset="0"/>
              <a:buNone/>
            </a:pPr>
            <a:endParaRPr lang="th-TH" sz="2400" b="1" dirty="0" smtClean="0">
              <a:solidFill>
                <a:srgbClr val="00B050"/>
              </a:solidFill>
              <a:latin typeface="TH SarabunPSK" charset="-34"/>
              <a:cs typeface="TH SarabunPSK" charset="-34"/>
            </a:endParaRPr>
          </a:p>
          <a:p>
            <a:pPr eaLnBrk="1" hangingPunct="1">
              <a:buNone/>
            </a:pPr>
            <a:r>
              <a:rPr lang="th-TH" sz="2400" b="1" dirty="0" smtClean="0">
                <a:latin typeface="TH SarabunPSK" charset="-34"/>
                <a:cs typeface="TH SarabunPSK" charset="-34"/>
              </a:rPr>
              <a:t>     ปริมาณการใช้งานเดือนกันยายน 2555 สูงสุดที่ 214.93</a:t>
            </a:r>
            <a:r>
              <a:rPr lang="en-US" sz="2400" b="1" dirty="0" smtClean="0">
                <a:latin typeface="TH SarabunPSK" charset="-34"/>
                <a:cs typeface="TH SarabunPSK" charset="-34"/>
              </a:rPr>
              <a:t> Mbps</a:t>
            </a:r>
            <a:r>
              <a:rPr lang="th-TH" sz="2400" b="1" dirty="0" smtClean="0">
                <a:latin typeface="TH SarabunPSK" charset="-34"/>
                <a:cs typeface="TH SarabunPSK" charset="-34"/>
              </a:rPr>
              <a:t>*</a:t>
            </a:r>
            <a:endParaRPr lang="th-TH" sz="2400" b="1" dirty="0" smtClean="0">
              <a:solidFill>
                <a:srgbClr val="00B050"/>
              </a:solidFill>
              <a:latin typeface="TH SarabunPSK" charset="-34"/>
              <a:cs typeface="TH SarabunPSK" charset="-34"/>
            </a:endParaRPr>
          </a:p>
          <a:p>
            <a:pPr eaLnBrk="1" hangingPunct="1"/>
            <a:endParaRPr lang="en-US" b="1" dirty="0" smtClean="0">
              <a:latin typeface="TH SarabunPSK" charset="-34"/>
              <a:cs typeface="TH SarabunPSK" charset="-34"/>
            </a:endParaRPr>
          </a:p>
          <a:p>
            <a:pPr lvl="1" eaLnBrk="1" hangingPunct="1">
              <a:buFont typeface="Arial" charset="0"/>
              <a:buNone/>
            </a:pPr>
            <a:endParaRPr lang="th-TH" b="1" dirty="0" smtClean="0">
              <a:latin typeface="TH SarabunPSK" charset="-34"/>
              <a:cs typeface="TH SarabunPSK" charset="-34"/>
            </a:endParaRPr>
          </a:p>
        </p:txBody>
      </p:sp>
      <p:pic>
        <p:nvPicPr>
          <p:cNvPr id="76801" name="Picture 1" descr="C:\Documents and Settings\WRC2012\Desktop\ประชุม\uninet aug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2060848"/>
            <a:ext cx="6480720" cy="1944216"/>
          </a:xfrm>
          <a:prstGeom prst="rect">
            <a:avLst/>
          </a:prstGeom>
          <a:noFill/>
        </p:spPr>
      </p:pic>
      <p:pic>
        <p:nvPicPr>
          <p:cNvPr id="5" name="Picture 1" descr="C:\Documents and Settings\WRC2012\Desktop\ประชุม\uninet sep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4653136"/>
            <a:ext cx="6552728" cy="1944216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eaLnBrk="1" hangingPunct="1"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ช่องสัญญาณระบบเครือข่าย (</a:t>
            </a:r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Internet Bandwidth)</a:t>
            </a:r>
            <a:endParaRPr lang="th-TH" sz="4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2" name="Rectangle 4"/>
          <p:cNvSpPr>
            <a:spLocks noGrp="1" noChangeArrowheads="1"/>
          </p:cNvSpPr>
          <p:nvPr>
            <p:ph idx="1"/>
          </p:nvPr>
        </p:nvSpPr>
        <p:spPr>
          <a:xfrm>
            <a:off x="1403350" y="836613"/>
            <a:ext cx="6840538" cy="1439862"/>
          </a:xfrm>
        </p:spPr>
        <p:txBody>
          <a:bodyPr/>
          <a:lstStyle/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en-US" b="1" dirty="0" smtClean="0">
                <a:solidFill>
                  <a:srgbClr val="0D0D0D"/>
                </a:solidFill>
                <a:latin typeface="TH SarabunPSK" charset="-34"/>
                <a:cs typeface="TH SarabunPSK" charset="-34"/>
              </a:rPr>
              <a:t>TRUE (150/80 Mbps)  </a:t>
            </a:r>
            <a:r>
              <a:rPr lang="th-TH" b="1" dirty="0" smtClean="0">
                <a:solidFill>
                  <a:srgbClr val="0D0D0D"/>
                </a:solidFill>
                <a:latin typeface="TH SarabunPSK" charset="-34"/>
                <a:cs typeface="TH SarabunPSK" charset="-34"/>
              </a:rPr>
              <a:t>เดือน</a:t>
            </a:r>
            <a:r>
              <a:rPr lang="th-TH" sz="2800" b="1" dirty="0" smtClean="0">
                <a:latin typeface="TH SarabunPSK" charset="-34"/>
                <a:cs typeface="TH SarabunPSK" charset="-34"/>
              </a:rPr>
              <a:t>สิงหาคม</a:t>
            </a:r>
            <a:r>
              <a:rPr lang="th-TH" b="1" dirty="0" smtClean="0">
                <a:solidFill>
                  <a:srgbClr val="0D0D0D"/>
                </a:solidFill>
                <a:latin typeface="TH SarabunPSK" charset="-34"/>
                <a:cs typeface="TH SarabunPSK" charset="-34"/>
              </a:rPr>
              <a:t> 2555*</a:t>
            </a:r>
            <a:endParaRPr lang="en-US" b="1" dirty="0" smtClean="0">
              <a:solidFill>
                <a:srgbClr val="0D0D0D"/>
              </a:solidFill>
              <a:latin typeface="TH SarabunPSK" charset="-34"/>
              <a:cs typeface="TH SarabunPSK" charset="-34"/>
            </a:endParaRPr>
          </a:p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charset="0"/>
              <a:buNone/>
            </a:pPr>
            <a:r>
              <a:rPr lang="th-TH" sz="2400" b="1" dirty="0" smtClean="0">
                <a:latin typeface="TH SarabunPSK" charset="-34"/>
                <a:cs typeface="TH SarabunPSK" charset="-34"/>
              </a:rPr>
              <a:t>ปริมาณการใช้งานภายในประเทศ สูงสุดที่ 141.88</a:t>
            </a:r>
            <a:r>
              <a:rPr lang="en-US" sz="2400" b="1" dirty="0" smtClean="0">
                <a:latin typeface="TH SarabunPSK" charset="-34"/>
                <a:cs typeface="TH SarabunPSK" charset="-34"/>
              </a:rPr>
              <a:t> Mbps</a:t>
            </a:r>
          </a:p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charset="0"/>
              <a:buNone/>
            </a:pPr>
            <a:endParaRPr lang="en-US" sz="2400" b="1" dirty="0" smtClean="0">
              <a:solidFill>
                <a:srgbClr val="0D0D0D"/>
              </a:solidFill>
              <a:latin typeface="TH SarabunPSK" charset="-34"/>
              <a:cs typeface="TH SarabunPSK" charset="-34"/>
            </a:endParaRPr>
          </a:p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charset="0"/>
              <a:buNone/>
            </a:pPr>
            <a:endParaRPr lang="en-US" sz="2400" b="1" dirty="0" smtClean="0">
              <a:solidFill>
                <a:srgbClr val="0D0D0D"/>
              </a:solidFill>
              <a:latin typeface="TH SarabunPSK" charset="-34"/>
              <a:cs typeface="TH SarabunPSK" charset="-34"/>
            </a:endParaRPr>
          </a:p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charset="0"/>
              <a:buNone/>
            </a:pPr>
            <a:endParaRPr lang="en-US" sz="2400" b="1" dirty="0" smtClean="0">
              <a:solidFill>
                <a:srgbClr val="0D0D0D"/>
              </a:solidFill>
              <a:latin typeface="TH SarabunPSK" charset="-34"/>
              <a:cs typeface="TH SarabunPSK" charset="-34"/>
            </a:endParaRPr>
          </a:p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charset="0"/>
              <a:buNone/>
            </a:pPr>
            <a:endParaRPr lang="en-US" sz="2400" b="1" dirty="0" smtClean="0">
              <a:solidFill>
                <a:srgbClr val="0D0D0D"/>
              </a:solidFill>
              <a:latin typeface="TH SarabunPSK" charset="-34"/>
              <a:cs typeface="TH SarabunPSK" charset="-34"/>
            </a:endParaRPr>
          </a:p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charset="0"/>
              <a:buNone/>
            </a:pPr>
            <a:endParaRPr lang="en-US" sz="2400" b="1" dirty="0" smtClean="0">
              <a:solidFill>
                <a:srgbClr val="0D0D0D"/>
              </a:solidFill>
              <a:latin typeface="TH SarabunPSK" charset="-34"/>
              <a:cs typeface="TH SarabunPSK" charset="-34"/>
            </a:endParaRPr>
          </a:p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charset="0"/>
              <a:buNone/>
            </a:pPr>
            <a:endParaRPr lang="en-US" sz="2400" b="1" dirty="0" smtClean="0">
              <a:solidFill>
                <a:srgbClr val="0D0D0D"/>
              </a:solidFill>
              <a:latin typeface="TH SarabunPSK" charset="-34"/>
              <a:cs typeface="TH SarabunPSK" charset="-34"/>
            </a:endParaRPr>
          </a:p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charset="0"/>
              <a:buNone/>
            </a:pPr>
            <a:endParaRPr lang="th-TH" sz="2400" b="1" dirty="0" smtClean="0">
              <a:solidFill>
                <a:srgbClr val="0D0D0D"/>
              </a:solidFill>
              <a:latin typeface="TH SarabunPSK" charset="-34"/>
              <a:cs typeface="TH SarabunPSK" charset="-34"/>
            </a:endParaRPr>
          </a:p>
        </p:txBody>
      </p:sp>
      <p:sp>
        <p:nvSpPr>
          <p:cNvPr id="8" name="Rectangle 4"/>
          <p:cNvSpPr txBox="1">
            <a:spLocks noChangeArrowheads="1"/>
          </p:cNvSpPr>
          <p:nvPr/>
        </p:nvSpPr>
        <p:spPr bwMode="auto">
          <a:xfrm>
            <a:off x="1476375" y="3960813"/>
            <a:ext cx="6840538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33400" indent="-533400" algn="thaiDist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 typeface="Arial" pitchFamily="34" charset="0"/>
              <a:buNone/>
              <a:defRPr/>
            </a:pP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ปริมาณการใช้งานต่างประเทศ สูงสุดที่ </a:t>
            </a:r>
            <a:r>
              <a:rPr lang="en-US" sz="2400" b="1" dirty="0" smtClean="0">
                <a:latin typeface="TH SarabunPSK" pitchFamily="34" charset="-34"/>
                <a:cs typeface="TH SarabunPSK" pitchFamily="34" charset="-34"/>
              </a:rPr>
              <a:t>4</a:t>
            </a: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6</a:t>
            </a:r>
            <a:r>
              <a:rPr lang="en-US" sz="2400" b="1" dirty="0" smtClean="0">
                <a:latin typeface="TH SarabunPSK" pitchFamily="34" charset="-34"/>
                <a:cs typeface="TH SarabunPSK" pitchFamily="34" charset="-34"/>
              </a:rPr>
              <a:t>.</a:t>
            </a: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08</a:t>
            </a:r>
            <a:r>
              <a:rPr lang="en-US" sz="2400" b="1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2400" b="1" dirty="0">
                <a:latin typeface="TH SarabunPSK" pitchFamily="34" charset="-34"/>
                <a:cs typeface="TH SarabunPSK" pitchFamily="34" charset="-34"/>
              </a:rPr>
              <a:t>Mbps</a:t>
            </a:r>
            <a:endParaRPr lang="th-TH" sz="2400" b="1" dirty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  <a:p>
            <a:pPr marL="533400" indent="-533400" algn="thaiDist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 typeface="Arial" pitchFamily="34" charset="0"/>
              <a:buNone/>
              <a:defRPr/>
            </a:pPr>
            <a:endParaRPr lang="th-TH" sz="2400" b="1" dirty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72705" name="Picture 1" descr="C:\Documents and Settings\WRC2012\Desktop\ประชุม\true in aug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1772816"/>
            <a:ext cx="6120680" cy="2048975"/>
          </a:xfrm>
          <a:prstGeom prst="rect">
            <a:avLst/>
          </a:prstGeom>
          <a:noFill/>
        </p:spPr>
      </p:pic>
      <p:pic>
        <p:nvPicPr>
          <p:cNvPr id="72706" name="Picture 2" descr="C:\Documents and Settings\WRC2012\Desktop\ประชุม\true out aug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4437112"/>
            <a:ext cx="6120680" cy="1944216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eaLnBrk="1" hangingPunct="1"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ช่องสัญญาณระบบเครือข่าย (</a:t>
            </a:r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Internet Bandwidth)</a:t>
            </a:r>
            <a:endParaRPr lang="th-TH" sz="4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2" name="Rectangle 4"/>
          <p:cNvSpPr>
            <a:spLocks noGrp="1" noChangeArrowheads="1"/>
          </p:cNvSpPr>
          <p:nvPr>
            <p:ph idx="1"/>
          </p:nvPr>
        </p:nvSpPr>
        <p:spPr>
          <a:xfrm>
            <a:off x="1403350" y="836613"/>
            <a:ext cx="6840538" cy="1439862"/>
          </a:xfrm>
        </p:spPr>
        <p:txBody>
          <a:bodyPr/>
          <a:lstStyle/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en-US" b="1" dirty="0" smtClean="0">
                <a:solidFill>
                  <a:srgbClr val="0D0D0D"/>
                </a:solidFill>
                <a:latin typeface="TH SarabunPSK" charset="-34"/>
                <a:cs typeface="TH SarabunPSK" charset="-34"/>
              </a:rPr>
              <a:t>TRUE (150/80 Mbps)  </a:t>
            </a:r>
            <a:r>
              <a:rPr lang="th-TH" b="1" dirty="0" smtClean="0">
                <a:solidFill>
                  <a:srgbClr val="0D0D0D"/>
                </a:solidFill>
                <a:latin typeface="TH SarabunPSK" charset="-34"/>
                <a:cs typeface="TH SarabunPSK" charset="-34"/>
              </a:rPr>
              <a:t>เดือนกันยายน 2555*</a:t>
            </a:r>
            <a:endParaRPr lang="en-US" b="1" dirty="0" smtClean="0">
              <a:solidFill>
                <a:srgbClr val="0D0D0D"/>
              </a:solidFill>
              <a:latin typeface="TH SarabunPSK" charset="-34"/>
              <a:cs typeface="TH SarabunPSK" charset="-34"/>
            </a:endParaRPr>
          </a:p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charset="0"/>
              <a:buNone/>
            </a:pPr>
            <a:r>
              <a:rPr lang="th-TH" sz="2400" b="1" dirty="0" smtClean="0">
                <a:latin typeface="TH SarabunPSK" charset="-34"/>
                <a:cs typeface="TH SarabunPSK" charset="-34"/>
              </a:rPr>
              <a:t>ปริมาณการใช้งานภายในประเทศ สูงสุดที่ 286.64</a:t>
            </a:r>
            <a:r>
              <a:rPr lang="en-US" sz="2400" b="1" dirty="0" smtClean="0">
                <a:latin typeface="TH SarabunPSK" charset="-34"/>
                <a:cs typeface="TH SarabunPSK" charset="-34"/>
              </a:rPr>
              <a:t> Mbps</a:t>
            </a:r>
          </a:p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charset="0"/>
              <a:buNone/>
            </a:pPr>
            <a:endParaRPr lang="en-US" sz="2400" b="1" dirty="0" smtClean="0">
              <a:solidFill>
                <a:srgbClr val="0D0D0D"/>
              </a:solidFill>
              <a:latin typeface="TH SarabunPSK" charset="-34"/>
              <a:cs typeface="TH SarabunPSK" charset="-34"/>
            </a:endParaRPr>
          </a:p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charset="0"/>
              <a:buNone/>
            </a:pPr>
            <a:endParaRPr lang="en-US" sz="2400" b="1" dirty="0" smtClean="0">
              <a:solidFill>
                <a:srgbClr val="0D0D0D"/>
              </a:solidFill>
              <a:latin typeface="TH SarabunPSK" charset="-34"/>
              <a:cs typeface="TH SarabunPSK" charset="-34"/>
            </a:endParaRPr>
          </a:p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charset="0"/>
              <a:buNone/>
            </a:pPr>
            <a:endParaRPr lang="en-US" sz="2400" b="1" dirty="0" smtClean="0">
              <a:solidFill>
                <a:srgbClr val="0D0D0D"/>
              </a:solidFill>
              <a:latin typeface="TH SarabunPSK" charset="-34"/>
              <a:cs typeface="TH SarabunPSK" charset="-34"/>
            </a:endParaRPr>
          </a:p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charset="0"/>
              <a:buNone/>
            </a:pPr>
            <a:endParaRPr lang="en-US" sz="2400" b="1" dirty="0" smtClean="0">
              <a:solidFill>
                <a:srgbClr val="0D0D0D"/>
              </a:solidFill>
              <a:latin typeface="TH SarabunPSK" charset="-34"/>
              <a:cs typeface="TH SarabunPSK" charset="-34"/>
            </a:endParaRPr>
          </a:p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charset="0"/>
              <a:buNone/>
            </a:pPr>
            <a:endParaRPr lang="en-US" sz="2400" b="1" dirty="0" smtClean="0">
              <a:solidFill>
                <a:srgbClr val="0D0D0D"/>
              </a:solidFill>
              <a:latin typeface="TH SarabunPSK" charset="-34"/>
              <a:cs typeface="TH SarabunPSK" charset="-34"/>
            </a:endParaRPr>
          </a:p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charset="0"/>
              <a:buNone/>
            </a:pPr>
            <a:endParaRPr lang="en-US" sz="2400" b="1" dirty="0" smtClean="0">
              <a:solidFill>
                <a:srgbClr val="0D0D0D"/>
              </a:solidFill>
              <a:latin typeface="TH SarabunPSK" charset="-34"/>
              <a:cs typeface="TH SarabunPSK" charset="-34"/>
            </a:endParaRPr>
          </a:p>
          <a:p>
            <a:pPr marL="533400" indent="-533400" algn="thaiDist" eaLnBrk="1" hangingPunct="1">
              <a:lnSpc>
                <a:spcPct val="80000"/>
              </a:lnSpc>
              <a:buClr>
                <a:schemeClr val="tx1"/>
              </a:buClr>
              <a:buFont typeface="Arial" charset="0"/>
              <a:buNone/>
            </a:pPr>
            <a:endParaRPr lang="th-TH" sz="2400" b="1" dirty="0" smtClean="0">
              <a:solidFill>
                <a:srgbClr val="0D0D0D"/>
              </a:solidFill>
              <a:latin typeface="TH SarabunPSK" charset="-34"/>
              <a:cs typeface="TH SarabunPSK" charset="-34"/>
            </a:endParaRPr>
          </a:p>
        </p:txBody>
      </p:sp>
      <p:sp>
        <p:nvSpPr>
          <p:cNvPr id="8" name="Rectangle 4"/>
          <p:cNvSpPr txBox="1">
            <a:spLocks noChangeArrowheads="1"/>
          </p:cNvSpPr>
          <p:nvPr/>
        </p:nvSpPr>
        <p:spPr bwMode="auto">
          <a:xfrm>
            <a:off x="1476375" y="3960813"/>
            <a:ext cx="6840538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33400" indent="-533400" algn="thaiDist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 typeface="Arial" pitchFamily="34" charset="0"/>
              <a:buNone/>
              <a:defRPr/>
            </a:pP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ปริมาณการใช้งานต่างประเทศ สูงสุดที่ </a:t>
            </a: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93</a:t>
            </a:r>
            <a:r>
              <a:rPr lang="en-US" sz="2400" b="1" dirty="0" smtClean="0">
                <a:latin typeface="TH SarabunPSK" pitchFamily="34" charset="-34"/>
                <a:cs typeface="TH SarabunPSK" pitchFamily="34" charset="-34"/>
              </a:rPr>
              <a:t>.</a:t>
            </a: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66</a:t>
            </a:r>
            <a:r>
              <a:rPr lang="en-US" sz="2400" b="1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2400" b="1" dirty="0">
                <a:latin typeface="TH SarabunPSK" pitchFamily="34" charset="-34"/>
                <a:cs typeface="TH SarabunPSK" pitchFamily="34" charset="-34"/>
              </a:rPr>
              <a:t>Mbps</a:t>
            </a:r>
            <a:endParaRPr lang="th-TH" sz="2400" b="1" dirty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  <a:p>
            <a:pPr marL="533400" indent="-533400" algn="thaiDist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 typeface="Arial" pitchFamily="34" charset="0"/>
              <a:buNone/>
              <a:defRPr/>
            </a:pPr>
            <a:endParaRPr lang="th-TH" sz="2400" b="1" dirty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70657" name="Picture 1" descr="C:\Documents and Settings\WRC2012\Desktop\ประชุม\true in sep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1772816"/>
            <a:ext cx="6264696" cy="2016224"/>
          </a:xfrm>
          <a:prstGeom prst="rect">
            <a:avLst/>
          </a:prstGeom>
          <a:noFill/>
        </p:spPr>
      </p:pic>
      <p:pic>
        <p:nvPicPr>
          <p:cNvPr id="70658" name="Picture 2" descr="C:\Documents and Settings\WRC2012\Desktop\ประชุม\true out sep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9672" y="4365104"/>
            <a:ext cx="6343650" cy="2016224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eaLnBrk="1" hangingPunct="1"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ช่องสัญญาณระบบเครือข่าย (</a:t>
            </a:r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Internet Bandwidth)</a:t>
            </a:r>
            <a:endParaRPr lang="th-TH" sz="4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8" name="Rectangle 4"/>
          <p:cNvSpPr txBox="1">
            <a:spLocks noChangeArrowheads="1"/>
          </p:cNvSpPr>
          <p:nvPr/>
        </p:nvSpPr>
        <p:spPr bwMode="auto">
          <a:xfrm>
            <a:off x="1403350" y="836613"/>
            <a:ext cx="6840538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33400" indent="-533400" algn="thaiDist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en-US" sz="3200" b="1" dirty="0">
                <a:solidFill>
                  <a:srgbClr val="0D0D0D"/>
                </a:solidFill>
                <a:latin typeface="TH SarabunPSK" charset="-34"/>
                <a:cs typeface="TH SarabunPSK" charset="-34"/>
              </a:rPr>
              <a:t>3BB (100/15 Mbps) </a:t>
            </a:r>
            <a:r>
              <a:rPr lang="th-TH" sz="3200" b="1" dirty="0">
                <a:solidFill>
                  <a:srgbClr val="0D0D0D"/>
                </a:solidFill>
                <a:latin typeface="TH SarabunPSK" charset="-34"/>
                <a:cs typeface="TH SarabunPSK" charset="-34"/>
              </a:rPr>
              <a:t>เดือนสิงหาคม </a:t>
            </a:r>
            <a:r>
              <a:rPr lang="th-TH" sz="3200" b="1" dirty="0" smtClean="0">
                <a:solidFill>
                  <a:srgbClr val="0D0D0D"/>
                </a:solidFill>
                <a:latin typeface="TH SarabunPSK" charset="-34"/>
                <a:cs typeface="TH SarabunPSK" charset="-34"/>
              </a:rPr>
              <a:t>2555*</a:t>
            </a:r>
            <a:endParaRPr lang="en-US" sz="3200" b="1" dirty="0">
              <a:solidFill>
                <a:srgbClr val="0D0D0D"/>
              </a:solidFill>
              <a:latin typeface="TH SarabunPSK" charset="-34"/>
              <a:cs typeface="TH SarabunPSK" charset="-34"/>
            </a:endParaRPr>
          </a:p>
          <a:p>
            <a:pPr marL="533400" indent="-533400" algn="thaiDist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None/>
            </a:pPr>
            <a:r>
              <a:rPr lang="th-TH" sz="2400" b="1" dirty="0">
                <a:latin typeface="TH SarabunPSK" charset="-34"/>
                <a:cs typeface="TH SarabunPSK" charset="-34"/>
              </a:rPr>
              <a:t>ปริมาณการใช้งานภายในประเทศ สูงสุดที่ </a:t>
            </a:r>
            <a:r>
              <a:rPr lang="th-TH" sz="2400" b="1" dirty="0" smtClean="0">
                <a:latin typeface="TH SarabunPSK" charset="-34"/>
                <a:cs typeface="TH SarabunPSK" charset="-34"/>
              </a:rPr>
              <a:t>116</a:t>
            </a:r>
            <a:r>
              <a:rPr lang="en-US" sz="2400" b="1" dirty="0" smtClean="0">
                <a:latin typeface="TH SarabunPSK" charset="-34"/>
                <a:cs typeface="TH SarabunPSK" charset="-34"/>
              </a:rPr>
              <a:t> </a:t>
            </a:r>
            <a:r>
              <a:rPr lang="en-US" sz="2400" b="1" dirty="0">
                <a:latin typeface="TH SarabunPSK" charset="-34"/>
                <a:cs typeface="TH SarabunPSK" charset="-34"/>
              </a:rPr>
              <a:t>Mbps</a:t>
            </a:r>
          </a:p>
          <a:p>
            <a:pPr marL="533400" indent="-533400" algn="thaiDist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None/>
            </a:pPr>
            <a:endParaRPr lang="en-US" sz="2400" b="1" dirty="0">
              <a:solidFill>
                <a:srgbClr val="0D0D0D"/>
              </a:solidFill>
              <a:latin typeface="TH SarabunPSK" charset="-34"/>
              <a:cs typeface="TH SarabunPSK" charset="-34"/>
            </a:endParaRPr>
          </a:p>
          <a:p>
            <a:pPr marL="533400" indent="-533400" algn="thaiDist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None/>
            </a:pPr>
            <a:endParaRPr lang="en-US" sz="2400" b="1" dirty="0">
              <a:solidFill>
                <a:srgbClr val="0D0D0D"/>
              </a:solidFill>
              <a:latin typeface="TH SarabunPSK" charset="-34"/>
              <a:cs typeface="TH SarabunPSK" charset="-34"/>
            </a:endParaRPr>
          </a:p>
          <a:p>
            <a:pPr marL="533400" indent="-533400" algn="thaiDist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None/>
            </a:pPr>
            <a:endParaRPr lang="en-US" sz="2400" b="1" dirty="0">
              <a:solidFill>
                <a:srgbClr val="0D0D0D"/>
              </a:solidFill>
              <a:latin typeface="TH SarabunPSK" charset="-34"/>
              <a:cs typeface="TH SarabunPSK" charset="-34"/>
            </a:endParaRPr>
          </a:p>
          <a:p>
            <a:pPr marL="533400" indent="-533400" algn="thaiDist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None/>
            </a:pPr>
            <a:endParaRPr lang="en-US" sz="2400" b="1" dirty="0">
              <a:solidFill>
                <a:srgbClr val="0D0D0D"/>
              </a:solidFill>
              <a:latin typeface="TH SarabunPSK" charset="-34"/>
              <a:cs typeface="TH SarabunPSK" charset="-34"/>
            </a:endParaRPr>
          </a:p>
          <a:p>
            <a:pPr marL="533400" indent="-533400" algn="thaiDist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None/>
            </a:pPr>
            <a:endParaRPr lang="en-US" sz="2400" b="1" dirty="0">
              <a:solidFill>
                <a:srgbClr val="0D0D0D"/>
              </a:solidFill>
              <a:latin typeface="TH SarabunPSK" charset="-34"/>
              <a:cs typeface="TH SarabunPSK" charset="-34"/>
            </a:endParaRPr>
          </a:p>
          <a:p>
            <a:pPr marL="533400" indent="-533400" algn="thaiDist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None/>
            </a:pPr>
            <a:endParaRPr lang="en-US" sz="2400" b="1" dirty="0">
              <a:solidFill>
                <a:srgbClr val="0D0D0D"/>
              </a:solidFill>
              <a:latin typeface="TH SarabunPSK" charset="-34"/>
              <a:cs typeface="TH SarabunPSK" charset="-34"/>
            </a:endParaRPr>
          </a:p>
          <a:p>
            <a:pPr marL="533400" indent="-533400" algn="thaiDist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None/>
            </a:pPr>
            <a:endParaRPr lang="th-TH" sz="2400" b="1" dirty="0">
              <a:solidFill>
                <a:srgbClr val="0D0D0D"/>
              </a:solidFill>
              <a:latin typeface="TH SarabunPSK" charset="-34"/>
              <a:cs typeface="TH SarabunPSK" charset="-34"/>
            </a:endParaRPr>
          </a:p>
        </p:txBody>
      </p:sp>
      <p:sp>
        <p:nvSpPr>
          <p:cNvPr id="9" name="Rectangle 4"/>
          <p:cNvSpPr txBox="1">
            <a:spLocks noChangeArrowheads="1"/>
          </p:cNvSpPr>
          <p:nvPr/>
        </p:nvSpPr>
        <p:spPr bwMode="auto">
          <a:xfrm>
            <a:off x="1476375" y="3960813"/>
            <a:ext cx="6840538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33400" indent="-533400" algn="thaiDist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 typeface="Arial" pitchFamily="34" charset="0"/>
              <a:buNone/>
              <a:defRPr/>
            </a:pP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ปริมาณการใช้งานต่างประเทศ สูงสุดที่ </a:t>
            </a:r>
            <a:r>
              <a:rPr lang="en-US" sz="2400" b="1" dirty="0" smtClean="0">
                <a:latin typeface="TH SarabunPSK" pitchFamily="34" charset="-34"/>
                <a:cs typeface="TH SarabunPSK" pitchFamily="34" charset="-34"/>
              </a:rPr>
              <a:t>15.</a:t>
            </a: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5</a:t>
            </a:r>
            <a:r>
              <a:rPr lang="en-US" sz="2400" b="1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2400" b="1" dirty="0">
                <a:latin typeface="TH SarabunPSK" pitchFamily="34" charset="-34"/>
                <a:cs typeface="TH SarabunPSK" pitchFamily="34" charset="-34"/>
              </a:rPr>
              <a:t>Mbps</a:t>
            </a:r>
            <a:endParaRPr lang="th-TH" sz="2400" b="1" dirty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  <a:p>
            <a:pPr marL="533400" indent="-533400" algn="thaiDist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 typeface="Arial" pitchFamily="34" charset="0"/>
              <a:buNone/>
              <a:defRPr/>
            </a:pPr>
            <a:endParaRPr lang="th-TH" sz="2400" b="1" dirty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68610" name="Picture 2" descr="C:\Documents and Settings\WRC2012\Desktop\ประชุม\3bb out aug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4437112"/>
            <a:ext cx="5328592" cy="1872208"/>
          </a:xfrm>
          <a:prstGeom prst="rect">
            <a:avLst/>
          </a:prstGeom>
          <a:noFill/>
        </p:spPr>
      </p:pic>
      <p:pic>
        <p:nvPicPr>
          <p:cNvPr id="68611" name="Picture 3" descr="C:\Documents and Settings\WRC2012\Desktop\ประชุม\3bb in aug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7704" y="1772816"/>
            <a:ext cx="5256584" cy="207645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424863" cy="536575"/>
          </a:xfrm>
        </p:spPr>
        <p:txBody>
          <a:bodyPr/>
          <a:lstStyle/>
          <a:p>
            <a:pPr eaLnBrk="1" hangingPunct="1">
              <a:defRPr/>
            </a:pPr>
            <a:r>
              <a:rPr lang="th-TH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ช่องสัญญาณระบบเครือข่าย (</a:t>
            </a:r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Internet Bandwidth)</a:t>
            </a:r>
            <a:endParaRPr lang="th-TH" sz="4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8" name="Rectangle 4"/>
          <p:cNvSpPr txBox="1">
            <a:spLocks noChangeArrowheads="1"/>
          </p:cNvSpPr>
          <p:nvPr/>
        </p:nvSpPr>
        <p:spPr bwMode="auto">
          <a:xfrm>
            <a:off x="1403350" y="836613"/>
            <a:ext cx="6840538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33400" indent="-533400" algn="thaiDist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en-US" sz="3200" b="1" dirty="0">
                <a:solidFill>
                  <a:srgbClr val="0D0D0D"/>
                </a:solidFill>
                <a:latin typeface="TH SarabunPSK" charset="-34"/>
                <a:cs typeface="TH SarabunPSK" charset="-34"/>
              </a:rPr>
              <a:t>3BB (100/15 Mbps) </a:t>
            </a:r>
            <a:r>
              <a:rPr lang="th-TH" sz="3200" b="1" dirty="0">
                <a:solidFill>
                  <a:srgbClr val="0D0D0D"/>
                </a:solidFill>
                <a:latin typeface="TH SarabunPSK" charset="-34"/>
                <a:cs typeface="TH SarabunPSK" charset="-34"/>
              </a:rPr>
              <a:t>เดือนกันยายน </a:t>
            </a:r>
            <a:r>
              <a:rPr lang="th-TH" sz="3200" b="1" dirty="0" smtClean="0">
                <a:solidFill>
                  <a:srgbClr val="0D0D0D"/>
                </a:solidFill>
                <a:latin typeface="TH SarabunPSK" charset="-34"/>
                <a:cs typeface="TH SarabunPSK" charset="-34"/>
              </a:rPr>
              <a:t>2555*</a:t>
            </a:r>
            <a:endParaRPr lang="en-US" sz="3200" b="1" dirty="0">
              <a:solidFill>
                <a:srgbClr val="0D0D0D"/>
              </a:solidFill>
              <a:latin typeface="TH SarabunPSK" charset="-34"/>
              <a:cs typeface="TH SarabunPSK" charset="-34"/>
            </a:endParaRPr>
          </a:p>
          <a:p>
            <a:pPr marL="533400" indent="-533400" algn="thaiDist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None/>
            </a:pPr>
            <a:r>
              <a:rPr lang="th-TH" sz="2400" b="1" dirty="0">
                <a:latin typeface="TH SarabunPSK" charset="-34"/>
                <a:cs typeface="TH SarabunPSK" charset="-34"/>
              </a:rPr>
              <a:t>ปริมาณการใช้งานภายในประเทศ สูงสุดที่ </a:t>
            </a:r>
            <a:r>
              <a:rPr lang="en-US" sz="2400" b="1" dirty="0" smtClean="0">
                <a:latin typeface="TH SarabunPSK" charset="-34"/>
                <a:cs typeface="TH SarabunPSK" charset="-34"/>
              </a:rPr>
              <a:t>98 Mbps</a:t>
            </a:r>
            <a:endParaRPr lang="en-US" sz="2400" b="1" dirty="0">
              <a:latin typeface="TH SarabunPSK" charset="-34"/>
              <a:cs typeface="TH SarabunPSK" charset="-34"/>
            </a:endParaRPr>
          </a:p>
          <a:p>
            <a:pPr marL="533400" indent="-533400" algn="thaiDist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None/>
            </a:pPr>
            <a:endParaRPr lang="en-US" sz="2400" b="1" dirty="0">
              <a:solidFill>
                <a:srgbClr val="0D0D0D"/>
              </a:solidFill>
              <a:latin typeface="TH SarabunPSK" charset="-34"/>
              <a:cs typeface="TH SarabunPSK" charset="-34"/>
            </a:endParaRPr>
          </a:p>
          <a:p>
            <a:pPr marL="533400" indent="-533400" algn="thaiDist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None/>
            </a:pPr>
            <a:endParaRPr lang="en-US" sz="2400" b="1" dirty="0">
              <a:solidFill>
                <a:srgbClr val="0D0D0D"/>
              </a:solidFill>
              <a:latin typeface="TH SarabunPSK" charset="-34"/>
              <a:cs typeface="TH SarabunPSK" charset="-34"/>
            </a:endParaRPr>
          </a:p>
          <a:p>
            <a:pPr marL="533400" indent="-533400" algn="thaiDist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None/>
            </a:pPr>
            <a:endParaRPr lang="en-US" sz="2400" b="1" dirty="0">
              <a:solidFill>
                <a:srgbClr val="0D0D0D"/>
              </a:solidFill>
              <a:latin typeface="TH SarabunPSK" charset="-34"/>
              <a:cs typeface="TH SarabunPSK" charset="-34"/>
            </a:endParaRPr>
          </a:p>
          <a:p>
            <a:pPr marL="533400" indent="-533400" algn="thaiDist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None/>
            </a:pPr>
            <a:endParaRPr lang="en-US" sz="2400" b="1" dirty="0">
              <a:solidFill>
                <a:srgbClr val="0D0D0D"/>
              </a:solidFill>
              <a:latin typeface="TH SarabunPSK" charset="-34"/>
              <a:cs typeface="TH SarabunPSK" charset="-34"/>
            </a:endParaRPr>
          </a:p>
          <a:p>
            <a:pPr marL="533400" indent="-533400" algn="thaiDist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None/>
            </a:pPr>
            <a:endParaRPr lang="en-US" sz="2400" b="1" dirty="0">
              <a:solidFill>
                <a:srgbClr val="0D0D0D"/>
              </a:solidFill>
              <a:latin typeface="TH SarabunPSK" charset="-34"/>
              <a:cs typeface="TH SarabunPSK" charset="-34"/>
            </a:endParaRPr>
          </a:p>
          <a:p>
            <a:pPr marL="533400" indent="-533400" algn="thaiDist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None/>
            </a:pPr>
            <a:endParaRPr lang="en-US" sz="2400" b="1" dirty="0">
              <a:solidFill>
                <a:srgbClr val="0D0D0D"/>
              </a:solidFill>
              <a:latin typeface="TH SarabunPSK" charset="-34"/>
              <a:cs typeface="TH SarabunPSK" charset="-34"/>
            </a:endParaRPr>
          </a:p>
          <a:p>
            <a:pPr marL="533400" indent="-533400" algn="thaiDist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None/>
            </a:pPr>
            <a:endParaRPr lang="th-TH" sz="2400" b="1" dirty="0">
              <a:solidFill>
                <a:srgbClr val="0D0D0D"/>
              </a:solidFill>
              <a:latin typeface="TH SarabunPSK" charset="-34"/>
              <a:cs typeface="TH SarabunPSK" charset="-34"/>
            </a:endParaRPr>
          </a:p>
        </p:txBody>
      </p:sp>
      <p:sp>
        <p:nvSpPr>
          <p:cNvPr id="9" name="Rectangle 4"/>
          <p:cNvSpPr txBox="1">
            <a:spLocks noChangeArrowheads="1"/>
          </p:cNvSpPr>
          <p:nvPr/>
        </p:nvSpPr>
        <p:spPr bwMode="auto">
          <a:xfrm>
            <a:off x="1476375" y="3960813"/>
            <a:ext cx="6840538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33400" indent="-533400" algn="thaiDist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 typeface="Arial" pitchFamily="34" charset="0"/>
              <a:buNone/>
              <a:defRPr/>
            </a:pP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ปริมาณการใช้งานต่างประเทศ สูงสุดที่ </a:t>
            </a:r>
            <a:r>
              <a:rPr lang="en-US" sz="2400" b="1" dirty="0" smtClean="0">
                <a:latin typeface="TH SarabunPSK" pitchFamily="34" charset="-34"/>
                <a:cs typeface="TH SarabunPSK" pitchFamily="34" charset="-34"/>
              </a:rPr>
              <a:t>29.8 Mbps</a:t>
            </a:r>
            <a:endParaRPr lang="th-TH" sz="2400" b="1" dirty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  <a:p>
            <a:pPr marL="533400" indent="-533400" algn="thaiDist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 typeface="Arial" pitchFamily="34" charset="0"/>
              <a:buNone/>
              <a:defRPr/>
            </a:pPr>
            <a:endParaRPr lang="th-TH" sz="2400" b="1" dirty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66561" name="Picture 1" descr="C:\Documents and Settings\WRC2012\Desktop\ประชุม\3bb in sep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1628800"/>
            <a:ext cx="5688632" cy="2114550"/>
          </a:xfrm>
          <a:prstGeom prst="rect">
            <a:avLst/>
          </a:prstGeom>
          <a:noFill/>
        </p:spPr>
      </p:pic>
      <p:pic>
        <p:nvPicPr>
          <p:cNvPr id="66562" name="Picture 2" descr="C:\Documents and Settings\WRC2012\Desktop\ประชุม\3bb out sep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664" y="4365104"/>
            <a:ext cx="5688632" cy="2016225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mju ppt01</Template>
  <TotalTime>4271</TotalTime>
  <Words>1626</Words>
  <Application>Microsoft Office PowerPoint</Application>
  <PresentationFormat>On-screen Show (4:3)</PresentationFormat>
  <Paragraphs>639</Paragraphs>
  <Slides>49</Slides>
  <Notes>33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49</vt:i4>
      </vt:variant>
    </vt:vector>
  </HeadingPairs>
  <TitlesOfParts>
    <vt:vector size="63" baseType="lpstr">
      <vt:lpstr>Arial</vt:lpstr>
      <vt:lpstr>Angsana New</vt:lpstr>
      <vt:lpstr>TH SarabunPSK</vt:lpstr>
      <vt:lpstr>Gulim</vt:lpstr>
      <vt:lpstr>Wingdings</vt:lpstr>
      <vt:lpstr>Times New Roman</vt:lpstr>
      <vt:lpstr>Calibri</vt:lpstr>
      <vt:lpstr>Cordia New</vt:lpstr>
      <vt:lpstr>Malgun Gothic</vt:lpstr>
      <vt:lpstr>Arial Black</vt:lpstr>
      <vt:lpstr>Impact</vt:lpstr>
      <vt:lpstr>ชุดรูปแบบของ Office</vt:lpstr>
      <vt:lpstr>Worksheet</vt:lpstr>
      <vt:lpstr>Chart</vt:lpstr>
      <vt:lpstr> </vt:lpstr>
      <vt:lpstr>สรุปรายงานผลการปฏิบัติงานประจำเดือน  สิงหาคม - กันยายน 2555*</vt:lpstr>
      <vt:lpstr>ช่องสัญญาณระบบเครือข่าย (Internet Bandwidth)</vt:lpstr>
      <vt:lpstr>ช่องสัญญาณระบบเครือข่าย (Internet Bandwidth)</vt:lpstr>
      <vt:lpstr>ช่องสัญญาณระบบเครือข่าย (Internet Bandwidth)</vt:lpstr>
      <vt:lpstr>ช่องสัญญาณระบบเครือข่าย (Internet Bandwidth)</vt:lpstr>
      <vt:lpstr>ช่องสัญญาณระบบเครือข่าย (Internet Bandwidth)</vt:lpstr>
      <vt:lpstr>ช่องสัญญาณระบบเครือข่าย (Internet Bandwidth)</vt:lpstr>
      <vt:lpstr>ช่องสัญญาณระบบเครือข่าย (Internet Bandwidth)</vt:lpstr>
      <vt:lpstr>ช่องสัญญาณระบบเครือข่าย (Internet Bandwidth)</vt:lpstr>
      <vt:lpstr>ช่องสัญญาณระบบเครือข่าย (Internet Bandwidth)</vt:lpstr>
      <vt:lpstr>ช่องสัญญาณระบบเครือข่าย (Internet Bandwidth)</vt:lpstr>
      <vt:lpstr>ช่องสัญญาณระบบเครือข่าย (Internet Bandwidth)</vt:lpstr>
      <vt:lpstr>สถิติการให้บริการบนระบบเครือข่าย</vt:lpstr>
      <vt:lpstr>สถิติการให้บริการบนระบบเครือข่าย</vt:lpstr>
      <vt:lpstr>สถิติการให้บริการบนระบบเครือข่าย</vt:lpstr>
      <vt:lpstr>สถิติการให้บริการบนระบบเครือข่าย*</vt:lpstr>
      <vt:lpstr>สถิติการให้บริการบนระบบเครือข่าย*</vt:lpstr>
      <vt:lpstr>สถิติการให้บริการบนระบบเครือข่าย</vt:lpstr>
      <vt:lpstr>สถิติการให้บริการบนระบบเครือข่าย</vt:lpstr>
      <vt:lpstr>สถิติการให้บริการบนระบบเครือข่าย</vt:lpstr>
      <vt:lpstr>สถิติการให้บริการบนระบบเครือข่าย</vt:lpstr>
      <vt:lpstr>สถิติการให้บริการบนระบบเครือข่าย</vt:lpstr>
      <vt:lpstr>สถิติการให้บริการบนระบบเครือข่าย</vt:lpstr>
      <vt:lpstr>สถิติการให้บริการบนระบบเครือข่าย</vt:lpstr>
      <vt:lpstr>สถิติการให้บริการบนระบบเครือข่าย สิงหาคม 2555*</vt:lpstr>
      <vt:lpstr>สถิติการให้บริการบนระบบเครือข่าย กันยายน 2555*</vt:lpstr>
      <vt:lpstr>สถิติการให้บริการบนระบบเครือข่าย</vt:lpstr>
      <vt:lpstr>สถิติการให้บริการบนระบบเครือข่าย*</vt:lpstr>
      <vt:lpstr>สถิติการให้บริการบนระบบเครือข่าย*</vt:lpstr>
      <vt:lpstr>สถิติการให้บริการบนระบบเครือข่าย</vt:lpstr>
      <vt:lpstr>สถิติการให้บริการบนระบบเครือข่าย</vt:lpstr>
      <vt:lpstr>สถิติการให้บริการบนระบบเครือข่าย</vt:lpstr>
      <vt:lpstr>สถิติการให้บริการบนระบบเครือข่าย</vt:lpstr>
      <vt:lpstr>พฤติกรรมการใช้งานระบบเครือข่าย</vt:lpstr>
      <vt:lpstr>พฤติกรรมการใช้งานระบบเครือข่าย</vt:lpstr>
      <vt:lpstr>สถิติการให้บริการบนระบบเครือข่าย</vt:lpstr>
      <vt:lpstr>สถิติการให้บริการบนระบบเครือข่าย</vt:lpstr>
      <vt:lpstr>ปัญหาระบบงานเครือข่ายฯ</vt:lpstr>
      <vt:lpstr>ปัญหาระบบงานเครือข่ายฯ</vt:lpstr>
      <vt:lpstr>การตั้งค่าหน้าเว็บ www.mju.ac.th  ในส่วนของ Wireless (MJU_WLAN)</vt:lpstr>
      <vt:lpstr>เป้าหมาย</vt:lpstr>
      <vt:lpstr>การดำเนินการ</vt:lpstr>
      <vt:lpstr>การดำเนินการ</vt:lpstr>
      <vt:lpstr>การใช้งาน</vt:lpstr>
      <vt:lpstr>การใช้งาน</vt:lpstr>
      <vt:lpstr>การใช้งาน</vt:lpstr>
      <vt:lpstr>ผลที่คาดว่าจะได้รับ</vt:lpstr>
      <vt:lpstr>Slide 49</vt:lpstr>
    </vt:vector>
  </TitlesOfParts>
  <Company>Maejo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Banpod Tositarat</dc:creator>
  <cp:lastModifiedBy>ICTmaejonet</cp:lastModifiedBy>
  <cp:revision>458</cp:revision>
  <dcterms:created xsi:type="dcterms:W3CDTF">2010-12-01T03:09:38Z</dcterms:created>
  <dcterms:modified xsi:type="dcterms:W3CDTF">2012-10-09T00:58:11Z</dcterms:modified>
</cp:coreProperties>
</file>